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amp;ehk=pk1EgtY38ek" ContentType="image/jpeg"/>
  <Default Extension="jpg&amp;ehk=QToGD11ytkU58vKaQgWDSw&amp;r=0&amp;pid=OfficeInsert"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1"/>
  </p:notesMasterIdLst>
  <p:sldIdLst>
    <p:sldId id="539" r:id="rId2"/>
    <p:sldId id="541" r:id="rId3"/>
    <p:sldId id="542" r:id="rId4"/>
    <p:sldId id="543" r:id="rId5"/>
    <p:sldId id="544" r:id="rId6"/>
    <p:sldId id="538" r:id="rId7"/>
    <p:sldId id="557" r:id="rId8"/>
    <p:sldId id="545" r:id="rId9"/>
    <p:sldId id="393" r:id="rId10"/>
    <p:sldId id="394" r:id="rId11"/>
    <p:sldId id="395" r:id="rId12"/>
    <p:sldId id="396" r:id="rId13"/>
    <p:sldId id="397" r:id="rId14"/>
    <p:sldId id="398" r:id="rId15"/>
    <p:sldId id="409" r:id="rId16"/>
    <p:sldId id="443" r:id="rId17"/>
    <p:sldId id="445" r:id="rId18"/>
    <p:sldId id="446" r:id="rId19"/>
    <p:sldId id="447" r:id="rId20"/>
    <p:sldId id="448" r:id="rId21"/>
    <p:sldId id="410" r:id="rId22"/>
    <p:sldId id="450" r:id="rId23"/>
    <p:sldId id="451" r:id="rId24"/>
    <p:sldId id="452" r:id="rId25"/>
    <p:sldId id="453" r:id="rId26"/>
    <p:sldId id="456" r:id="rId27"/>
    <p:sldId id="457" r:id="rId28"/>
    <p:sldId id="458" r:id="rId29"/>
    <p:sldId id="459" r:id="rId30"/>
    <p:sldId id="460" r:id="rId31"/>
    <p:sldId id="461" r:id="rId32"/>
    <p:sldId id="462" r:id="rId33"/>
    <p:sldId id="463" r:id="rId34"/>
    <p:sldId id="464" r:id="rId35"/>
    <p:sldId id="465" r:id="rId36"/>
    <p:sldId id="466" r:id="rId37"/>
    <p:sldId id="467" r:id="rId38"/>
    <p:sldId id="468" r:id="rId39"/>
    <p:sldId id="469" r:id="rId40"/>
    <p:sldId id="470" r:id="rId41"/>
    <p:sldId id="471" r:id="rId42"/>
    <p:sldId id="472" r:id="rId43"/>
    <p:sldId id="473" r:id="rId44"/>
    <p:sldId id="474" r:id="rId45"/>
    <p:sldId id="475" r:id="rId46"/>
    <p:sldId id="476" r:id="rId47"/>
    <p:sldId id="553" r:id="rId48"/>
    <p:sldId id="547" r:id="rId49"/>
    <p:sldId id="548" r:id="rId50"/>
    <p:sldId id="549" r:id="rId51"/>
    <p:sldId id="552" r:id="rId52"/>
    <p:sldId id="554" r:id="rId53"/>
    <p:sldId id="555" r:id="rId54"/>
    <p:sldId id="449" r:id="rId55"/>
    <p:sldId id="556" r:id="rId56"/>
    <p:sldId id="477" r:id="rId57"/>
    <p:sldId id="479" r:id="rId58"/>
    <p:sldId id="480" r:id="rId59"/>
    <p:sldId id="481" r:id="rId60"/>
    <p:sldId id="483" r:id="rId61"/>
    <p:sldId id="484" r:id="rId62"/>
    <p:sldId id="485" r:id="rId63"/>
    <p:sldId id="486" r:id="rId64"/>
    <p:sldId id="487" r:id="rId65"/>
    <p:sldId id="488" r:id="rId66"/>
    <p:sldId id="489" r:id="rId67"/>
    <p:sldId id="490" r:id="rId68"/>
    <p:sldId id="491" r:id="rId69"/>
    <p:sldId id="492" r:id="rId70"/>
    <p:sldId id="493" r:id="rId71"/>
    <p:sldId id="494" r:id="rId72"/>
    <p:sldId id="495" r:id="rId73"/>
    <p:sldId id="496" r:id="rId74"/>
    <p:sldId id="497" r:id="rId75"/>
    <p:sldId id="498" r:id="rId76"/>
    <p:sldId id="499" r:id="rId77"/>
    <p:sldId id="500" r:id="rId78"/>
    <p:sldId id="501" r:id="rId79"/>
    <p:sldId id="502" r:id="rId80"/>
    <p:sldId id="503" r:id="rId81"/>
    <p:sldId id="504" r:id="rId82"/>
    <p:sldId id="505" r:id="rId83"/>
    <p:sldId id="506" r:id="rId84"/>
    <p:sldId id="507" r:id="rId85"/>
    <p:sldId id="508" r:id="rId86"/>
    <p:sldId id="509" r:id="rId87"/>
    <p:sldId id="510" r:id="rId88"/>
    <p:sldId id="511" r:id="rId89"/>
    <p:sldId id="512" r:id="rId90"/>
    <p:sldId id="513" r:id="rId91"/>
    <p:sldId id="514" r:id="rId92"/>
    <p:sldId id="515" r:id="rId93"/>
    <p:sldId id="516" r:id="rId94"/>
    <p:sldId id="517" r:id="rId95"/>
    <p:sldId id="518" r:id="rId96"/>
    <p:sldId id="519" r:id="rId97"/>
    <p:sldId id="520" r:id="rId98"/>
    <p:sldId id="521" r:id="rId99"/>
    <p:sldId id="522" r:id="rId100"/>
    <p:sldId id="523" r:id="rId101"/>
    <p:sldId id="524" r:id="rId102"/>
    <p:sldId id="525" r:id="rId103"/>
    <p:sldId id="526" r:id="rId104"/>
    <p:sldId id="527" r:id="rId105"/>
    <p:sldId id="528" r:id="rId106"/>
    <p:sldId id="529" r:id="rId107"/>
    <p:sldId id="530" r:id="rId108"/>
    <p:sldId id="531" r:id="rId109"/>
    <p:sldId id="532" r:id="rId110"/>
    <p:sldId id="533" r:id="rId111"/>
    <p:sldId id="534" r:id="rId112"/>
    <p:sldId id="535" r:id="rId113"/>
    <p:sldId id="550" r:id="rId114"/>
    <p:sldId id="382" r:id="rId115"/>
    <p:sldId id="269" r:id="rId116"/>
    <p:sldId id="278" r:id="rId117"/>
    <p:sldId id="404" r:id="rId118"/>
    <p:sldId id="405" r:id="rId119"/>
    <p:sldId id="407" r:id="rId120"/>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74" d="100"/>
          <a:sy n="74" d="100"/>
        </p:scale>
        <p:origin x="540" y="72"/>
      </p:cViewPr>
      <p:guideLst>
        <p:guide orient="horz" pos="2160"/>
        <p:guide pos="3840"/>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t>3/9/2021</a:t>
            </a:fld>
            <a:endParaRPr lang="en-US" dirty="0"/>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dirty="0"/>
          </a:p>
        </p:txBody>
      </p:sp>
    </p:spTree>
    <p:extLst>
      <p:ext uri="{BB962C8B-B14F-4D97-AF65-F5344CB8AC3E}">
        <p14:creationId xmlns:p14="http://schemas.microsoft.com/office/powerpoint/2010/main" val="694190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B2AA4F-B828-4D7C-AFD3-893933DAFCB4}" type="slidenum">
              <a:rPr lang="en-US" smtClean="0"/>
              <a:t>1</a:t>
            </a:fld>
            <a:endParaRPr lang="en-US" dirty="0"/>
          </a:p>
        </p:txBody>
      </p:sp>
    </p:spTree>
    <p:extLst>
      <p:ext uri="{BB962C8B-B14F-4D97-AF65-F5344CB8AC3E}">
        <p14:creationId xmlns:p14="http://schemas.microsoft.com/office/powerpoint/2010/main" val="3134688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2646319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4033117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1875081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3478018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1820506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1875811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319511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2076460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28405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2684418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135230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2915344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945880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575929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4142389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1173406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3437438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E934FF-F4E1-47C5-9CA5-30A81DDE2BE4}" type="datetimeFigureOut">
              <a:rPr lang="en-US" smtClean="0"/>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fld id="{FDE934FF-F4E1-47C5-9CA5-30A81DDE2BE4}" type="datetimeFigureOut">
              <a:rPr lang="en-US" smtClean="0"/>
              <a:t>3/9/2021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934FF-F4E1-47C5-9CA5-30A81DDE2BE4}" type="datetimeFigureOut">
              <a:rPr lang="en-US" smtClean="0"/>
              <a:t>3/9/2021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934FF-F4E1-47C5-9CA5-30A81DDE2BE4}" type="datetimeFigureOut">
              <a:rPr lang="en-US" smtClean="0"/>
              <a:t>3/9/2021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561BA9-CDCF-4958-B8AB-66F3BF063E1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3/9/2021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t>3/9/2021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561BA9-CDCF-4958-B8AB-66F3BF063E1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t>3/9/2021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t>3/9/2021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jpg&amp;ehk=QToGD11ytkU58vKaQgWDSw&amp;r=0&amp;pid=OfficeInsert"/><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hyperlink" Target="http://www.flickr.com/photos/bransonmo/9966810393/" TargetMode="External"/><Relationship Id="rId4" Type="http://schemas.openxmlformats.org/officeDocument/2006/relationships/image" Target="../media/image20.jpg&amp;ehk=pk1EgtY38ek"/></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t>
            </a:r>
            <a:endParaRPr lang="en-US" dirty="0"/>
          </a:p>
        </p:txBody>
      </p:sp>
      <p:sp>
        <p:nvSpPr>
          <p:cNvPr id="3" name="Content Placeholder 2"/>
          <p:cNvSpPr>
            <a:spLocks noGrp="1"/>
          </p:cNvSpPr>
          <p:nvPr>
            <p:ph idx="1"/>
          </p:nvPr>
        </p:nvSpPr>
        <p:spPr>
          <a:xfrm>
            <a:off x="866775" y="2316625"/>
            <a:ext cx="10515600" cy="3760325"/>
          </a:xfrm>
        </p:spPr>
        <p:txBody>
          <a:bodyPr/>
          <a:lstStyle/>
          <a:p>
            <a:pPr algn="ctr"/>
            <a:endParaRPr lang="en-US" dirty="0"/>
          </a:p>
          <a:p>
            <a:pPr algn="ctr"/>
            <a:endParaRPr lang="en-US" dirty="0"/>
          </a:p>
          <a:p>
            <a:pPr marL="0" indent="0" algn="ctr">
              <a:buNone/>
            </a:pPr>
            <a:r>
              <a:rPr lang="en-US" dirty="0" smtClean="0"/>
              <a:t>     Gene </a:t>
            </a:r>
            <a:r>
              <a:rPr lang="en-US" dirty="0" err="1"/>
              <a:t>Simes</a:t>
            </a:r>
            <a:r>
              <a:rPr lang="en-US" dirty="0"/>
              <a:t>, </a:t>
            </a:r>
            <a:endParaRPr lang="en-US" dirty="0" smtClean="0"/>
          </a:p>
          <a:p>
            <a:pPr marL="0" indent="0" algn="ctr">
              <a:buNone/>
            </a:pPr>
            <a:r>
              <a:rPr lang="en-US" dirty="0" smtClean="0"/>
              <a:t>      National </a:t>
            </a:r>
            <a:r>
              <a:rPr lang="en-US" dirty="0"/>
              <a:t>Chairman, OFFE</a:t>
            </a:r>
          </a:p>
          <a:p>
            <a:pPr marL="0" indent="0">
              <a:buNone/>
            </a:pP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2486" y="741586"/>
            <a:ext cx="4467027" cy="1898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1676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71775" y="410259"/>
            <a:ext cx="6096000" cy="954107"/>
          </a:xfrm>
          <a:prstGeom prst="rect">
            <a:avLst/>
          </a:prstGeom>
        </p:spPr>
        <p:txBody>
          <a:bodyPr>
            <a:spAutoFit/>
          </a:bodyPr>
          <a:lstStyle/>
          <a:p>
            <a:pPr algn="ctr"/>
            <a:r>
              <a:rPr lang="en-US" sz="2800" dirty="0"/>
              <a:t>David Anthony Woody (3406)</a:t>
            </a:r>
          </a:p>
          <a:p>
            <a:pPr algn="ctr"/>
            <a:r>
              <a:rPr lang="en-US" sz="2800" dirty="0"/>
              <a:t>US Navy Chief Petty Officer (Ret.)</a:t>
            </a:r>
          </a:p>
        </p:txBody>
      </p:sp>
      <p:sp>
        <p:nvSpPr>
          <p:cNvPr id="4" name="Rectangle 3"/>
          <p:cNvSpPr/>
          <p:nvPr/>
        </p:nvSpPr>
        <p:spPr>
          <a:xfrm>
            <a:off x="1049867" y="1615924"/>
            <a:ext cx="10092266" cy="4862870"/>
          </a:xfrm>
          <a:prstGeom prst="rect">
            <a:avLst/>
          </a:prstGeom>
        </p:spPr>
        <p:txBody>
          <a:bodyPr wrap="square">
            <a:spAutoFit/>
          </a:bodyPr>
          <a:lstStyle/>
          <a:p>
            <a:pPr>
              <a:spcBef>
                <a:spcPts val="600"/>
              </a:spcBef>
            </a:pPr>
            <a:r>
              <a:rPr lang="en-US" sz="2000" dirty="0"/>
              <a:t>I retired from the Navy in 1997 after 22 years of honorable service. My entire military career was spent flying in the Navy’s long range patrol P3 Orion aircraft. I was a qualified P3 Orion Flight Engineer at only 21 years old and ultimately logged over ten thousand flight hours. I was also the Senior Instructor Flight Engineer Evaluator and Model Manager for the EP3 Surveillance and Reconnaissance Squadron Fleet where I held a TS/SCI security clearance while managing the training program for the entire EP3 FE community. </a:t>
            </a:r>
          </a:p>
          <a:p>
            <a:pPr>
              <a:spcBef>
                <a:spcPts val="600"/>
              </a:spcBef>
            </a:pPr>
            <a:endParaRPr lang="en-US" sz="2000" dirty="0"/>
          </a:p>
          <a:p>
            <a:pPr>
              <a:spcBef>
                <a:spcPts val="600"/>
              </a:spcBef>
            </a:pPr>
            <a:r>
              <a:rPr lang="en-US" sz="2000" dirty="0"/>
              <a:t>During my career I also volunteered to be a live human test subject testing new suits designed to protect troops from chemical or biological attack when I rode in the Dynamic Flight Centrifuge simulator and the Ejection Tower simulator </a:t>
            </a:r>
            <a:r>
              <a:rPr lang="en-US" sz="2000" b="1" dirty="0"/>
              <a:t>often exceeding seven to nine G’s of force. </a:t>
            </a:r>
            <a:r>
              <a:rPr lang="en-US" sz="2000" dirty="0"/>
              <a:t>Due to the collective extreme G-forces on top of the physical toll of twenty years of aircrew training I was </a:t>
            </a:r>
            <a:r>
              <a:rPr lang="en-US" sz="2000" b="1" dirty="0"/>
              <a:t>awarded the 100% Permanent &amp; Total disability rating in 2004, due to severe chronic pain. </a:t>
            </a:r>
            <a:r>
              <a:rPr lang="en-US" sz="2000" dirty="0"/>
              <a:t>All of my injuries are service connected except for recent injuries sustained in a severe car accident on my 60th birthday last May.</a:t>
            </a:r>
          </a:p>
          <a:p>
            <a:endParaRPr lang="en-US" sz="2000" dirty="0"/>
          </a:p>
        </p:txBody>
      </p:sp>
    </p:spTree>
    <p:extLst>
      <p:ext uri="{BB962C8B-B14F-4D97-AF65-F5344CB8AC3E}">
        <p14:creationId xmlns:p14="http://schemas.microsoft.com/office/powerpoint/2010/main" val="27087571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E0A175-8FBA-48B0-8DDF-BA5968F2ACCE}"/>
              </a:ext>
            </a:extLst>
          </p:cNvPr>
          <p:cNvSpPr>
            <a:spLocks noGrp="1"/>
          </p:cNvSpPr>
          <p:nvPr>
            <p:ph type="ctrTitle"/>
          </p:nvPr>
        </p:nvSpPr>
        <p:spPr>
          <a:xfrm>
            <a:off x="1524000" y="1016346"/>
            <a:ext cx="9144000" cy="785950"/>
          </a:xfrm>
        </p:spPr>
        <p:txBody>
          <a:bodyPr anchor="ctr">
            <a:normAutofit fontScale="90000"/>
          </a:bodyPr>
          <a:lstStyle/>
          <a:p>
            <a:r>
              <a:rPr lang="en-US" sz="5300" b="1" dirty="0">
                <a:solidFill>
                  <a:prstClr val="black"/>
                </a:solidFill>
                <a:latin typeface="+mn-lt"/>
              </a:rPr>
              <a:t>38 USC § 5301</a:t>
            </a:r>
            <a:r>
              <a:rPr lang="en-US" b="1" dirty="0">
                <a:latin typeface="+mn-lt"/>
              </a:rPr>
              <a:t/>
            </a:r>
            <a:br>
              <a:rPr lang="en-US" b="1" dirty="0">
                <a:latin typeface="+mn-lt"/>
              </a:rPr>
            </a:br>
            <a:endParaRPr lang="en-US" b="1" dirty="0">
              <a:latin typeface="+mn-lt"/>
            </a:endParaRPr>
          </a:p>
        </p:txBody>
      </p:sp>
      <p:sp>
        <p:nvSpPr>
          <p:cNvPr id="5" name="Content Placeholder 4">
            <a:extLst>
              <a:ext uri="{FF2B5EF4-FFF2-40B4-BE49-F238E27FC236}">
                <a16:creationId xmlns:a16="http://schemas.microsoft.com/office/drawing/2014/main" xmlns="" id="{DE32868B-08CD-42A3-8B7B-CF048D3B1613}"/>
              </a:ext>
            </a:extLst>
          </p:cNvPr>
          <p:cNvSpPr>
            <a:spLocks noGrp="1"/>
          </p:cNvSpPr>
          <p:nvPr>
            <p:ph type="subTitle" idx="1"/>
          </p:nvPr>
        </p:nvSpPr>
        <p:spPr>
          <a:xfrm>
            <a:off x="1524000" y="1139687"/>
            <a:ext cx="9144000" cy="4881285"/>
          </a:xfrm>
        </p:spPr>
        <p:txBody>
          <a:bodyPr anchor="ctr">
            <a:noAutofit/>
          </a:bodyPr>
          <a:lstStyle/>
          <a:p>
            <a:pPr marL="342900" indent="-342900" algn="just">
              <a:buFont typeface="Arial" panose="020B0604020202020204" pitchFamily="34" charset="0"/>
              <a:buChar char="•"/>
            </a:pPr>
            <a:r>
              <a:rPr lang="en-US" sz="2800" dirty="0">
                <a:ea typeface="Times New Roman" panose="02020603050405020304" pitchFamily="18" charset="0"/>
              </a:rPr>
              <a:t>In </a:t>
            </a:r>
            <a:r>
              <a:rPr lang="en-US" sz="2800" i="1" dirty="0">
                <a:ea typeface="Times New Roman" panose="02020603050405020304" pitchFamily="18" charset="0"/>
              </a:rPr>
              <a:t>Howell</a:t>
            </a:r>
            <a:r>
              <a:rPr lang="en-US" sz="2800" dirty="0">
                <a:ea typeface="Times New Roman" panose="02020603050405020304" pitchFamily="18" charset="0"/>
              </a:rPr>
              <a:t>, the Court made clear when speaking of this provision that “[s]</a:t>
            </a:r>
            <a:r>
              <a:rPr lang="en-US" sz="2800" dirty="0" err="1">
                <a:ea typeface="Times New Roman" panose="02020603050405020304" pitchFamily="18" charset="0"/>
              </a:rPr>
              <a:t>tate</a:t>
            </a:r>
            <a:r>
              <a:rPr lang="en-US" sz="2800" dirty="0">
                <a:ea typeface="Times New Roman" panose="02020603050405020304" pitchFamily="18" charset="0"/>
              </a:rPr>
              <a:t> courts cannot ‘vest’ that which (under governing federal law) they lack the authority to give.” </a:t>
            </a:r>
            <a:endParaRPr lang="en-GB" sz="2800" dirty="0">
              <a:cs typeface="Adobe Devanagari" panose="02040503050201020203" pitchFamily="18" charset="0"/>
            </a:endParaRPr>
          </a:p>
        </p:txBody>
      </p:sp>
    </p:spTree>
    <p:extLst>
      <p:ext uri="{BB962C8B-B14F-4D97-AF65-F5344CB8AC3E}">
        <p14:creationId xmlns:p14="http://schemas.microsoft.com/office/powerpoint/2010/main" val="74873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E0A175-8FBA-48B0-8DDF-BA5968F2ACCE}"/>
              </a:ext>
            </a:extLst>
          </p:cNvPr>
          <p:cNvSpPr>
            <a:spLocks noGrp="1"/>
          </p:cNvSpPr>
          <p:nvPr>
            <p:ph type="ctrTitle"/>
          </p:nvPr>
        </p:nvSpPr>
        <p:spPr>
          <a:xfrm>
            <a:off x="1524000" y="1016346"/>
            <a:ext cx="9144000" cy="785950"/>
          </a:xfrm>
        </p:spPr>
        <p:txBody>
          <a:bodyPr anchor="ctr">
            <a:normAutofit fontScale="90000"/>
          </a:bodyPr>
          <a:lstStyle/>
          <a:p>
            <a:r>
              <a:rPr lang="en-US" sz="5300" b="1" dirty="0">
                <a:solidFill>
                  <a:prstClr val="black"/>
                </a:solidFill>
                <a:latin typeface="+mn-lt"/>
              </a:rPr>
              <a:t>38 USC § 5301</a:t>
            </a:r>
            <a:r>
              <a:rPr lang="en-US" b="1" dirty="0">
                <a:latin typeface="+mn-lt"/>
              </a:rPr>
              <a:t/>
            </a:r>
            <a:br>
              <a:rPr lang="en-US" b="1" dirty="0">
                <a:latin typeface="+mn-lt"/>
              </a:rPr>
            </a:br>
            <a:endParaRPr lang="en-US" b="1" dirty="0">
              <a:latin typeface="+mn-lt"/>
            </a:endParaRPr>
          </a:p>
        </p:txBody>
      </p:sp>
      <p:sp>
        <p:nvSpPr>
          <p:cNvPr id="5" name="Content Placeholder 4">
            <a:extLst>
              <a:ext uri="{FF2B5EF4-FFF2-40B4-BE49-F238E27FC236}">
                <a16:creationId xmlns:a16="http://schemas.microsoft.com/office/drawing/2014/main" xmlns="" id="{DE32868B-08CD-42A3-8B7B-CF048D3B1613}"/>
              </a:ext>
            </a:extLst>
          </p:cNvPr>
          <p:cNvSpPr>
            <a:spLocks noGrp="1"/>
          </p:cNvSpPr>
          <p:nvPr>
            <p:ph type="subTitle" idx="1"/>
          </p:nvPr>
        </p:nvSpPr>
        <p:spPr>
          <a:xfrm>
            <a:off x="1524000" y="1139687"/>
            <a:ext cx="9144000" cy="4881285"/>
          </a:xfrm>
        </p:spPr>
        <p:txBody>
          <a:bodyPr anchor="ctr">
            <a:noAutofit/>
          </a:bodyPr>
          <a:lstStyle/>
          <a:p>
            <a:pPr marL="457200" indent="-457200" algn="just">
              <a:spcBef>
                <a:spcPts val="0"/>
              </a:spcBef>
              <a:buFont typeface="Arial" panose="020B0604020202020204" pitchFamily="34" charset="0"/>
              <a:buChar char="•"/>
              <a:tabLst>
                <a:tab pos="228600" algn="l"/>
              </a:tabLst>
            </a:pPr>
            <a:r>
              <a:rPr lang="en-US" sz="2800" dirty="0">
                <a:cs typeface="Adobe Devanagari" panose="02040503050201020203" pitchFamily="18" charset="0"/>
              </a:rPr>
              <a:t>And, as the Court most recently reiterated, veterans’ benefits are a personal entitlement and absent express federal legislation 38 U.S.C. § 5301(a)(1) explicitly withholds authority from state courts to vest them in anyone other than the beneficiary. </a:t>
            </a:r>
            <a:r>
              <a:rPr lang="en-US" sz="2800" i="1" dirty="0">
                <a:cs typeface="Adobe Devanagari" panose="02040503050201020203" pitchFamily="18" charset="0"/>
              </a:rPr>
              <a:t>Howell</a:t>
            </a:r>
            <a:r>
              <a:rPr lang="en-US" sz="2800" dirty="0">
                <a:cs typeface="Adobe Devanagari" panose="02040503050201020203" pitchFamily="18" charset="0"/>
              </a:rPr>
              <a:t>, 131 </a:t>
            </a:r>
            <a:r>
              <a:rPr lang="en-US" sz="2800" dirty="0" err="1">
                <a:cs typeface="Adobe Devanagari" panose="02040503050201020203" pitchFamily="18" charset="0"/>
              </a:rPr>
              <a:t>S.Ct</a:t>
            </a:r>
            <a:r>
              <a:rPr lang="en-US" sz="2800" dirty="0">
                <a:cs typeface="Adobe Devanagari" panose="02040503050201020203" pitchFamily="18" charset="0"/>
              </a:rPr>
              <a:t>. at 1403.</a:t>
            </a:r>
            <a:endParaRPr lang="en-GB" sz="2800" dirty="0">
              <a:cs typeface="Adobe Devanagari" panose="02040503050201020203" pitchFamily="18" charset="0"/>
            </a:endParaRPr>
          </a:p>
        </p:txBody>
      </p:sp>
    </p:spTree>
    <p:extLst>
      <p:ext uri="{BB962C8B-B14F-4D97-AF65-F5344CB8AC3E}">
        <p14:creationId xmlns:p14="http://schemas.microsoft.com/office/powerpoint/2010/main" val="377141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482C3C-BFDF-4395-9CCD-AC4AD55CD85E}"/>
              </a:ext>
            </a:extLst>
          </p:cNvPr>
          <p:cNvSpPr>
            <a:spLocks noGrp="1"/>
          </p:cNvSpPr>
          <p:nvPr>
            <p:ph type="title"/>
          </p:nvPr>
        </p:nvSpPr>
        <p:spPr/>
        <p:txBody>
          <a:bodyPr/>
          <a:lstStyle/>
          <a:p>
            <a:pPr algn="ctr"/>
            <a:r>
              <a:rPr lang="en-US" dirty="0">
                <a:latin typeface="+mn-lt"/>
                <a:cs typeface="Adobe Devanagari" panose="02040503050201020203" pitchFamily="18" charset="0"/>
              </a:rPr>
              <a:t>Conclusion</a:t>
            </a:r>
          </a:p>
        </p:txBody>
      </p:sp>
      <p:sp>
        <p:nvSpPr>
          <p:cNvPr id="3" name="Content Placeholder 2">
            <a:extLst>
              <a:ext uri="{FF2B5EF4-FFF2-40B4-BE49-F238E27FC236}">
                <a16:creationId xmlns:a16="http://schemas.microsoft.com/office/drawing/2014/main" xmlns="" id="{664EC56F-B0B3-4A2C-A39F-0503AE293969}"/>
              </a:ext>
            </a:extLst>
          </p:cNvPr>
          <p:cNvSpPr>
            <a:spLocks noGrp="1"/>
          </p:cNvSpPr>
          <p:nvPr>
            <p:ph idx="1"/>
          </p:nvPr>
        </p:nvSpPr>
        <p:spPr/>
        <p:txBody>
          <a:bodyPr>
            <a:normAutofit/>
          </a:bodyPr>
          <a:lstStyle/>
          <a:p>
            <a:pPr algn="just">
              <a:spcBef>
                <a:spcPts val="0"/>
              </a:spcBef>
              <a:tabLst>
                <a:tab pos="228600" algn="l"/>
              </a:tabLst>
            </a:pPr>
            <a:r>
              <a:rPr lang="en-US" sz="3000" dirty="0">
                <a:ea typeface="Times New Roman" panose="02020603050405020304" pitchFamily="18" charset="0"/>
                <a:cs typeface="Adobe Devanagari" panose="02040503050201020203" pitchFamily="18" charset="0"/>
              </a:rPr>
              <a:t>In </a:t>
            </a:r>
            <a:r>
              <a:rPr lang="en-US" sz="3000" i="1" dirty="0" smtClean="0">
                <a:ea typeface="Times New Roman" panose="02020603050405020304" pitchFamily="18" charset="0"/>
                <a:cs typeface="Adobe Devanagari" panose="02040503050201020203" pitchFamily="18" charset="0"/>
              </a:rPr>
              <a:t>Howell, </a:t>
            </a:r>
            <a:r>
              <a:rPr lang="en-US" sz="3000" dirty="0" smtClean="0">
                <a:ea typeface="Times New Roman" panose="02020603050405020304" pitchFamily="18" charset="0"/>
                <a:cs typeface="Adobe Devanagari" panose="02040503050201020203" pitchFamily="18" charset="0"/>
              </a:rPr>
              <a:t>the </a:t>
            </a:r>
            <a:r>
              <a:rPr lang="en-US" sz="3000" dirty="0">
                <a:ea typeface="Times New Roman" panose="02020603050405020304" pitchFamily="18" charset="0"/>
                <a:cs typeface="Adobe Devanagari" panose="02040503050201020203" pitchFamily="18" charset="0"/>
              </a:rPr>
              <a:t>Supreme Court went out of its way to say two of the most important things for the answer to the question that is at the heart of this next battle.</a:t>
            </a:r>
          </a:p>
          <a:p>
            <a:pPr algn="just"/>
            <a:endParaRPr lang="en-US" dirty="0">
              <a:cs typeface="Adobe Devanagari" panose="02040503050201020203" pitchFamily="18" charset="0"/>
            </a:endParaRPr>
          </a:p>
        </p:txBody>
      </p:sp>
    </p:spTree>
    <p:extLst>
      <p:ext uri="{BB962C8B-B14F-4D97-AF65-F5344CB8AC3E}">
        <p14:creationId xmlns:p14="http://schemas.microsoft.com/office/powerpoint/2010/main" val="290084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482C3C-BFDF-4395-9CCD-AC4AD55CD85E}"/>
              </a:ext>
            </a:extLst>
          </p:cNvPr>
          <p:cNvSpPr>
            <a:spLocks noGrp="1"/>
          </p:cNvSpPr>
          <p:nvPr>
            <p:ph type="title"/>
          </p:nvPr>
        </p:nvSpPr>
        <p:spPr/>
        <p:txBody>
          <a:bodyPr/>
          <a:lstStyle/>
          <a:p>
            <a:pPr algn="ctr"/>
            <a:r>
              <a:rPr lang="en-US" dirty="0">
                <a:latin typeface="+mn-lt"/>
                <a:cs typeface="Adobe Devanagari" panose="02040503050201020203" pitchFamily="18" charset="0"/>
              </a:rPr>
              <a:t>Conclusion</a:t>
            </a:r>
          </a:p>
        </p:txBody>
      </p:sp>
      <p:sp>
        <p:nvSpPr>
          <p:cNvPr id="3" name="Content Placeholder 2">
            <a:extLst>
              <a:ext uri="{FF2B5EF4-FFF2-40B4-BE49-F238E27FC236}">
                <a16:creationId xmlns:a16="http://schemas.microsoft.com/office/drawing/2014/main" xmlns="" id="{664EC56F-B0B3-4A2C-A39F-0503AE293969}"/>
              </a:ext>
            </a:extLst>
          </p:cNvPr>
          <p:cNvSpPr>
            <a:spLocks noGrp="1"/>
          </p:cNvSpPr>
          <p:nvPr>
            <p:ph idx="1"/>
          </p:nvPr>
        </p:nvSpPr>
        <p:spPr>
          <a:xfrm>
            <a:off x="838200" y="1322042"/>
            <a:ext cx="10515600" cy="4351338"/>
          </a:xfrm>
        </p:spPr>
        <p:txBody>
          <a:bodyPr>
            <a:normAutofit fontScale="92500" lnSpcReduction="20000"/>
          </a:bodyPr>
          <a:lstStyle/>
          <a:p>
            <a:pPr marL="0" indent="0" algn="just">
              <a:spcBef>
                <a:spcPts val="0"/>
              </a:spcBef>
              <a:buNone/>
              <a:tabLst>
                <a:tab pos="228600" algn="l"/>
              </a:tabLst>
            </a:pPr>
            <a:endParaRPr lang="en-US" sz="3000" dirty="0">
              <a:ea typeface="Times New Roman" panose="02020603050405020304" pitchFamily="18" charset="0"/>
              <a:cs typeface="Adobe Devanagari" panose="02040503050201020203" pitchFamily="18" charset="0"/>
            </a:endParaRPr>
          </a:p>
          <a:p>
            <a:pPr algn="just">
              <a:spcBef>
                <a:spcPts val="0"/>
              </a:spcBef>
              <a:tabLst>
                <a:tab pos="228600" algn="l"/>
              </a:tabLst>
            </a:pPr>
            <a:r>
              <a:rPr lang="en-US" sz="3000" dirty="0">
                <a:ea typeface="Times New Roman" panose="02020603050405020304" pitchFamily="18" charset="0"/>
                <a:cs typeface="Adobe Devanagari" panose="02040503050201020203" pitchFamily="18" charset="0"/>
              </a:rPr>
              <a:t>First, </a:t>
            </a:r>
            <a:r>
              <a:rPr lang="en-US" sz="3000" i="1" dirty="0">
                <a:ea typeface="Times New Roman" panose="02020603050405020304" pitchFamily="18" charset="0"/>
                <a:cs typeface="Adobe Devanagari" panose="02040503050201020203" pitchFamily="18" charset="0"/>
              </a:rPr>
              <a:t>federal preemption </a:t>
            </a:r>
            <a:r>
              <a:rPr lang="en-US" sz="3000" dirty="0">
                <a:ea typeface="Times New Roman" panose="02020603050405020304" pitchFamily="18" charset="0"/>
                <a:cs typeface="Adobe Devanagari" panose="02040503050201020203" pitchFamily="18" charset="0"/>
              </a:rPr>
              <a:t>of state law with respect to distribution of </a:t>
            </a:r>
            <a:r>
              <a:rPr lang="en-US" sz="3000" i="1" dirty="0">
                <a:ea typeface="Times New Roman" panose="02020603050405020304" pitchFamily="18" charset="0"/>
                <a:cs typeface="Adobe Devanagari" panose="02040503050201020203" pitchFamily="18" charset="0"/>
              </a:rPr>
              <a:t>all </a:t>
            </a:r>
            <a:r>
              <a:rPr lang="en-US" sz="3000" dirty="0">
                <a:ea typeface="Times New Roman" panose="02020603050405020304" pitchFamily="18" charset="0"/>
                <a:cs typeface="Adobe Devanagari" panose="02040503050201020203" pitchFamily="18" charset="0"/>
              </a:rPr>
              <a:t>military benefits still applies. It applied well before </a:t>
            </a:r>
            <a:r>
              <a:rPr lang="en-US" sz="3000" i="1" dirty="0">
                <a:ea typeface="Times New Roman" panose="02020603050405020304" pitchFamily="18" charset="0"/>
                <a:cs typeface="Adobe Devanagari" panose="02040503050201020203" pitchFamily="18" charset="0"/>
              </a:rPr>
              <a:t>McCarty</a:t>
            </a:r>
            <a:r>
              <a:rPr lang="en-US" sz="3000" dirty="0">
                <a:ea typeface="Times New Roman" panose="02020603050405020304" pitchFamily="18" charset="0"/>
                <a:cs typeface="Adobe Devanagari" panose="02040503050201020203" pitchFamily="18" charset="0"/>
              </a:rPr>
              <a:t>, it applied after </a:t>
            </a:r>
            <a:r>
              <a:rPr lang="en-US" sz="3000" i="1" dirty="0">
                <a:ea typeface="Times New Roman" panose="02020603050405020304" pitchFamily="18" charset="0"/>
                <a:cs typeface="Adobe Devanagari" panose="02040503050201020203" pitchFamily="18" charset="0"/>
              </a:rPr>
              <a:t>McCarty</a:t>
            </a:r>
            <a:r>
              <a:rPr lang="en-US" sz="3000" dirty="0">
                <a:ea typeface="Times New Roman" panose="02020603050405020304" pitchFamily="18" charset="0"/>
                <a:cs typeface="Adobe Devanagari" panose="02040503050201020203" pitchFamily="18" charset="0"/>
              </a:rPr>
              <a:t> and the passage of the USFSPA, it was reconfirmed to apply in </a:t>
            </a:r>
            <a:r>
              <a:rPr lang="en-US" sz="3000" i="1" dirty="0">
                <a:ea typeface="Times New Roman" panose="02020603050405020304" pitchFamily="18" charset="0"/>
                <a:cs typeface="Adobe Devanagari" panose="02040503050201020203" pitchFamily="18" charset="0"/>
              </a:rPr>
              <a:t>Mansell</a:t>
            </a:r>
            <a:r>
              <a:rPr lang="en-US" sz="3000" dirty="0">
                <a:ea typeface="Times New Roman" panose="02020603050405020304" pitchFamily="18" charset="0"/>
                <a:cs typeface="Adobe Devanagari" panose="02040503050201020203" pitchFamily="18" charset="0"/>
              </a:rPr>
              <a:t>, and in </a:t>
            </a:r>
            <a:r>
              <a:rPr lang="en-US" sz="3000" i="1" dirty="0">
                <a:ea typeface="Times New Roman" panose="02020603050405020304" pitchFamily="18" charset="0"/>
                <a:cs typeface="Adobe Devanagari" panose="02040503050201020203" pitchFamily="18" charset="0"/>
              </a:rPr>
              <a:t>Howell </a:t>
            </a:r>
            <a:r>
              <a:rPr lang="en-US" sz="3000" dirty="0">
                <a:ea typeface="Times New Roman" panose="02020603050405020304" pitchFamily="18" charset="0"/>
                <a:cs typeface="Adobe Devanagari" panose="02040503050201020203" pitchFamily="18" charset="0"/>
              </a:rPr>
              <a:t>it was once again held to apply. Federal law preempts all state law to the contrary. </a:t>
            </a:r>
          </a:p>
          <a:p>
            <a:pPr algn="just">
              <a:spcBef>
                <a:spcPts val="0"/>
              </a:spcBef>
              <a:tabLst>
                <a:tab pos="228600" algn="l"/>
              </a:tabLst>
            </a:pPr>
            <a:endParaRPr lang="en-US" sz="3000" dirty="0">
              <a:ea typeface="Times New Roman" panose="02020603050405020304" pitchFamily="18" charset="0"/>
              <a:cs typeface="Adobe Devanagari" panose="02040503050201020203" pitchFamily="18" charset="0"/>
            </a:endParaRPr>
          </a:p>
          <a:p>
            <a:pPr algn="just">
              <a:spcBef>
                <a:spcPts val="0"/>
              </a:spcBef>
              <a:tabLst>
                <a:tab pos="228600" algn="l"/>
              </a:tabLst>
            </a:pPr>
            <a:r>
              <a:rPr lang="en-US" sz="3000" dirty="0">
                <a:ea typeface="Times New Roman" panose="02020603050405020304" pitchFamily="18" charset="0"/>
                <a:cs typeface="Adobe Devanagari" panose="02040503050201020203" pitchFamily="18" charset="0"/>
              </a:rPr>
              <a:t>The USFSPA, 10 U.S.C. § 1408 and 42 U.S.C. § 659 are the only federal statutory exceptions that lift the preemption and allow state courts authority to distribute certain funds in child support and spousal support / alimony situations. But, they do not allow disposition or distribution, nor exercise of any legal process over ordinary, service-connected disability payments.</a:t>
            </a:r>
          </a:p>
          <a:p>
            <a:pPr algn="just"/>
            <a:endParaRPr lang="en-US" dirty="0">
              <a:cs typeface="Adobe Devanagari" panose="02040503050201020203" pitchFamily="18" charset="0"/>
            </a:endParaRPr>
          </a:p>
        </p:txBody>
      </p:sp>
    </p:spTree>
    <p:extLst>
      <p:ext uri="{BB962C8B-B14F-4D97-AF65-F5344CB8AC3E}">
        <p14:creationId xmlns:p14="http://schemas.microsoft.com/office/powerpoint/2010/main" val="349746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482C3C-BFDF-4395-9CCD-AC4AD55CD85E}"/>
              </a:ext>
            </a:extLst>
          </p:cNvPr>
          <p:cNvSpPr>
            <a:spLocks noGrp="1"/>
          </p:cNvSpPr>
          <p:nvPr>
            <p:ph type="title"/>
          </p:nvPr>
        </p:nvSpPr>
        <p:spPr/>
        <p:txBody>
          <a:bodyPr/>
          <a:lstStyle/>
          <a:p>
            <a:pPr algn="ctr"/>
            <a:r>
              <a:rPr lang="en-US" dirty="0">
                <a:latin typeface="+mn-lt"/>
                <a:cs typeface="Adobe Devanagari" panose="02040503050201020203" pitchFamily="18" charset="0"/>
              </a:rPr>
              <a:t>Conclusion</a:t>
            </a:r>
          </a:p>
        </p:txBody>
      </p:sp>
      <p:sp>
        <p:nvSpPr>
          <p:cNvPr id="3" name="Content Placeholder 2">
            <a:extLst>
              <a:ext uri="{FF2B5EF4-FFF2-40B4-BE49-F238E27FC236}">
                <a16:creationId xmlns:a16="http://schemas.microsoft.com/office/drawing/2014/main" xmlns="" id="{664EC56F-B0B3-4A2C-A39F-0503AE293969}"/>
              </a:ext>
            </a:extLst>
          </p:cNvPr>
          <p:cNvSpPr>
            <a:spLocks noGrp="1"/>
          </p:cNvSpPr>
          <p:nvPr>
            <p:ph idx="1"/>
          </p:nvPr>
        </p:nvSpPr>
        <p:spPr>
          <a:xfrm>
            <a:off x="838200" y="1322042"/>
            <a:ext cx="10515600" cy="4351338"/>
          </a:xfrm>
        </p:spPr>
        <p:txBody>
          <a:bodyPr>
            <a:normAutofit/>
          </a:bodyPr>
          <a:lstStyle/>
          <a:p>
            <a:pPr marL="0" indent="0" algn="just">
              <a:spcBef>
                <a:spcPts val="0"/>
              </a:spcBef>
              <a:buNone/>
              <a:tabLst>
                <a:tab pos="228600" algn="l"/>
              </a:tabLst>
            </a:pPr>
            <a:endParaRPr lang="en-US" sz="3000" dirty="0">
              <a:ea typeface="Times New Roman" panose="02020603050405020304" pitchFamily="18" charset="0"/>
              <a:cs typeface="Adobe Devanagari" panose="02040503050201020203" pitchFamily="18" charset="0"/>
            </a:endParaRPr>
          </a:p>
          <a:p>
            <a:pPr algn="just">
              <a:spcBef>
                <a:spcPts val="0"/>
              </a:spcBef>
              <a:tabLst>
                <a:tab pos="228600" algn="l"/>
              </a:tabLst>
            </a:pPr>
            <a:r>
              <a:rPr lang="en-US" sz="3000" dirty="0">
                <a:ea typeface="Times New Roman" panose="02020603050405020304" pitchFamily="18" charset="0"/>
                <a:cs typeface="Adobe Devanagari" panose="02040503050201020203" pitchFamily="18" charset="0"/>
              </a:rPr>
              <a:t>Per the USFSPA, 10 U.S.C. § 1408 former spouses are entitled to receive 50 percent of disposable retired pay, or 65% if there are minor children, as long as the servicemember is a recipient of waived retirement pay under the statute.</a:t>
            </a:r>
          </a:p>
          <a:p>
            <a:pPr algn="just"/>
            <a:endParaRPr lang="en-US" dirty="0">
              <a:cs typeface="Adobe Devanagari" panose="02040503050201020203" pitchFamily="18" charset="0"/>
            </a:endParaRPr>
          </a:p>
        </p:txBody>
      </p:sp>
    </p:spTree>
    <p:extLst>
      <p:ext uri="{BB962C8B-B14F-4D97-AF65-F5344CB8AC3E}">
        <p14:creationId xmlns:p14="http://schemas.microsoft.com/office/powerpoint/2010/main" val="412657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482C3C-BFDF-4395-9CCD-AC4AD55CD85E}"/>
              </a:ext>
            </a:extLst>
          </p:cNvPr>
          <p:cNvSpPr>
            <a:spLocks noGrp="1"/>
          </p:cNvSpPr>
          <p:nvPr>
            <p:ph type="title"/>
          </p:nvPr>
        </p:nvSpPr>
        <p:spPr/>
        <p:txBody>
          <a:bodyPr/>
          <a:lstStyle/>
          <a:p>
            <a:pPr algn="ctr"/>
            <a:r>
              <a:rPr lang="en-US" dirty="0">
                <a:latin typeface="+mn-lt"/>
                <a:cs typeface="Adobe Devanagari" panose="02040503050201020203" pitchFamily="18" charset="0"/>
              </a:rPr>
              <a:t>Conclusion</a:t>
            </a:r>
          </a:p>
        </p:txBody>
      </p:sp>
      <p:sp>
        <p:nvSpPr>
          <p:cNvPr id="3" name="Content Placeholder 2">
            <a:extLst>
              <a:ext uri="{FF2B5EF4-FFF2-40B4-BE49-F238E27FC236}">
                <a16:creationId xmlns:a16="http://schemas.microsoft.com/office/drawing/2014/main" xmlns="" id="{664EC56F-B0B3-4A2C-A39F-0503AE293969}"/>
              </a:ext>
            </a:extLst>
          </p:cNvPr>
          <p:cNvSpPr>
            <a:spLocks noGrp="1"/>
          </p:cNvSpPr>
          <p:nvPr>
            <p:ph idx="1"/>
          </p:nvPr>
        </p:nvSpPr>
        <p:spPr/>
        <p:txBody>
          <a:bodyPr>
            <a:normAutofit/>
          </a:bodyPr>
          <a:lstStyle/>
          <a:p>
            <a:pPr algn="just">
              <a:spcBef>
                <a:spcPts val="0"/>
              </a:spcBef>
              <a:tabLst>
                <a:tab pos="228600" algn="l"/>
              </a:tabLst>
            </a:pPr>
            <a:r>
              <a:rPr lang="en-US" sz="3200" dirty="0">
                <a:ea typeface="Times New Roman" panose="02020603050405020304" pitchFamily="18" charset="0"/>
                <a:cs typeface="Adobe Devanagari" panose="02040503050201020203" pitchFamily="18" charset="0"/>
              </a:rPr>
              <a:t>Second, and logically following from the first principle noted, 38 U.S.C. § 5301(a)(1) affirms state courts have </a:t>
            </a:r>
            <a:r>
              <a:rPr lang="en-US" sz="3200" b="1" i="1" dirty="0">
                <a:ea typeface="Times New Roman" panose="02020603050405020304" pitchFamily="18" charset="0"/>
                <a:cs typeface="Adobe Devanagari" panose="02040503050201020203" pitchFamily="18" charset="0"/>
              </a:rPr>
              <a:t>no authority</a:t>
            </a:r>
            <a:r>
              <a:rPr lang="en-US" sz="3200" b="1" dirty="0">
                <a:ea typeface="Times New Roman" panose="02020603050405020304" pitchFamily="18" charset="0"/>
                <a:cs typeface="Adobe Devanagari" panose="02040503050201020203" pitchFamily="18" charset="0"/>
              </a:rPr>
              <a:t> </a:t>
            </a:r>
            <a:r>
              <a:rPr lang="en-US" sz="3200" dirty="0">
                <a:ea typeface="Times New Roman" panose="02020603050405020304" pitchFamily="18" charset="0"/>
                <a:cs typeface="Adobe Devanagari" panose="02040503050201020203" pitchFamily="18" charset="0"/>
              </a:rPr>
              <a:t>and therefore </a:t>
            </a:r>
            <a:r>
              <a:rPr lang="en-US" sz="3200" b="1" i="1" dirty="0">
                <a:ea typeface="Times New Roman" panose="02020603050405020304" pitchFamily="18" charset="0"/>
                <a:cs typeface="Adobe Devanagari" panose="02040503050201020203" pitchFamily="18" charset="0"/>
              </a:rPr>
              <a:t>no jurisdiction</a:t>
            </a:r>
            <a:r>
              <a:rPr lang="en-US" sz="3200" b="1" dirty="0">
                <a:ea typeface="Times New Roman" panose="02020603050405020304" pitchFamily="18" charset="0"/>
                <a:cs typeface="Adobe Devanagari" panose="02040503050201020203" pitchFamily="18" charset="0"/>
              </a:rPr>
              <a:t> </a:t>
            </a:r>
            <a:r>
              <a:rPr lang="en-US" sz="3200" dirty="0">
                <a:ea typeface="Times New Roman" panose="02020603050405020304" pitchFamily="18" charset="0"/>
                <a:cs typeface="Adobe Devanagari" panose="02040503050201020203" pitchFamily="18" charset="0"/>
              </a:rPr>
              <a:t>to order any diversion, vesting, indemnification, attachments, levies, fines, etc., with respect to such VA authorized disability benefits. </a:t>
            </a:r>
          </a:p>
          <a:p>
            <a:pPr algn="just">
              <a:spcBef>
                <a:spcPts val="0"/>
              </a:spcBef>
              <a:tabLst>
                <a:tab pos="228600" algn="l"/>
              </a:tabLst>
            </a:pPr>
            <a:endParaRPr lang="en-US" sz="3200" dirty="0">
              <a:ea typeface="Times New Roman" panose="02020603050405020304" pitchFamily="18" charset="0"/>
              <a:cs typeface="Adobe Devanagari" panose="02040503050201020203" pitchFamily="18" charset="0"/>
            </a:endParaRPr>
          </a:p>
          <a:p>
            <a:pPr algn="just">
              <a:spcBef>
                <a:spcPts val="0"/>
              </a:spcBef>
              <a:tabLst>
                <a:tab pos="228600" algn="l"/>
              </a:tabLst>
            </a:pPr>
            <a:r>
              <a:rPr lang="en-US" sz="3200" dirty="0">
                <a:ea typeface="Times New Roman" panose="02020603050405020304" pitchFamily="18" charset="0"/>
                <a:cs typeface="Adobe Devanagari" panose="02040503050201020203" pitchFamily="18" charset="0"/>
              </a:rPr>
              <a:t>In fact, with respect to such benefits, state courts have no authority to issue </a:t>
            </a:r>
            <a:r>
              <a:rPr lang="en-US" sz="3200" i="1" dirty="0">
                <a:ea typeface="Times New Roman" panose="02020603050405020304" pitchFamily="18" charset="0"/>
                <a:cs typeface="Adobe Devanagari" panose="02040503050201020203" pitchFamily="18" charset="0"/>
              </a:rPr>
              <a:t>any legal process whatever. </a:t>
            </a:r>
            <a:r>
              <a:rPr lang="en-US" sz="3200" dirty="0">
                <a:ea typeface="Times New Roman" panose="02020603050405020304" pitchFamily="18" charset="0"/>
                <a:cs typeface="Adobe Devanagari" panose="02040503050201020203" pitchFamily="18" charset="0"/>
              </a:rPr>
              <a:t>See 38 U.S.C. § 5301(a)(1); </a:t>
            </a:r>
            <a:r>
              <a:rPr lang="en-US" sz="3200" i="1" dirty="0">
                <a:ea typeface="Times New Roman" panose="02020603050405020304" pitchFamily="18" charset="0"/>
                <a:cs typeface="Adobe Devanagari" panose="02040503050201020203" pitchFamily="18" charset="0"/>
              </a:rPr>
              <a:t>Ridgway</a:t>
            </a:r>
            <a:r>
              <a:rPr lang="en-US" sz="3200" dirty="0">
                <a:ea typeface="Times New Roman" panose="02020603050405020304" pitchFamily="18" charset="0"/>
                <a:cs typeface="Adobe Devanagari" panose="02040503050201020203" pitchFamily="18" charset="0"/>
              </a:rPr>
              <a:t>, 454 U.S. at 61.</a:t>
            </a:r>
            <a:endParaRPr lang="en-US" sz="3000" dirty="0">
              <a:ea typeface="Times New Roman" panose="02020603050405020304" pitchFamily="18" charset="0"/>
              <a:cs typeface="Adobe Devanagari" panose="02040503050201020203" pitchFamily="18" charset="0"/>
            </a:endParaRPr>
          </a:p>
          <a:p>
            <a:pPr algn="just"/>
            <a:endParaRPr lang="en-US" dirty="0">
              <a:cs typeface="Adobe Devanagari" panose="02040503050201020203" pitchFamily="18" charset="0"/>
            </a:endParaRPr>
          </a:p>
        </p:txBody>
      </p:sp>
    </p:spTree>
    <p:extLst>
      <p:ext uri="{BB962C8B-B14F-4D97-AF65-F5344CB8AC3E}">
        <p14:creationId xmlns:p14="http://schemas.microsoft.com/office/powerpoint/2010/main" val="390469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482C3C-BFDF-4395-9CCD-AC4AD55CD85E}"/>
              </a:ext>
            </a:extLst>
          </p:cNvPr>
          <p:cNvSpPr>
            <a:spLocks noGrp="1"/>
          </p:cNvSpPr>
          <p:nvPr>
            <p:ph type="title"/>
          </p:nvPr>
        </p:nvSpPr>
        <p:spPr/>
        <p:txBody>
          <a:bodyPr/>
          <a:lstStyle/>
          <a:p>
            <a:pPr algn="ctr"/>
            <a:r>
              <a:rPr lang="en-US" dirty="0">
                <a:latin typeface="+mn-lt"/>
                <a:cs typeface="Adobe Devanagari" panose="02040503050201020203" pitchFamily="18" charset="0"/>
              </a:rPr>
              <a:t>Parting Shots</a:t>
            </a:r>
          </a:p>
        </p:txBody>
      </p:sp>
      <p:sp>
        <p:nvSpPr>
          <p:cNvPr id="3" name="Content Placeholder 2">
            <a:extLst>
              <a:ext uri="{FF2B5EF4-FFF2-40B4-BE49-F238E27FC236}">
                <a16:creationId xmlns:a16="http://schemas.microsoft.com/office/drawing/2014/main" xmlns="" id="{664EC56F-B0B3-4A2C-A39F-0503AE293969}"/>
              </a:ext>
            </a:extLst>
          </p:cNvPr>
          <p:cNvSpPr>
            <a:spLocks noGrp="1"/>
          </p:cNvSpPr>
          <p:nvPr>
            <p:ph idx="1"/>
          </p:nvPr>
        </p:nvSpPr>
        <p:spPr/>
        <p:txBody>
          <a:bodyPr>
            <a:normAutofit/>
          </a:bodyPr>
          <a:lstStyle/>
          <a:p>
            <a:pPr algn="just">
              <a:spcBef>
                <a:spcPts val="0"/>
              </a:spcBef>
              <a:tabLst>
                <a:tab pos="228600" algn="l"/>
              </a:tabLst>
            </a:pPr>
            <a:r>
              <a:rPr lang="en-US" dirty="0">
                <a:ea typeface="Times New Roman" panose="02020603050405020304" pitchFamily="18" charset="0"/>
              </a:rPr>
              <a:t>Finally, as much as state courts do not have authority over the primacy of veterans’ benefits in the hierarchy of Enumerated Article I Powers of Congress, the VA, to the extent that it issues decisions, rulings, regulations, or opinions that are contrary to what is stated herein </a:t>
            </a:r>
            <a:r>
              <a:rPr lang="en-US" b="1" i="1" dirty="0">
                <a:ea typeface="Times New Roman" panose="02020603050405020304" pitchFamily="18" charset="0"/>
              </a:rPr>
              <a:t>has no more authority than does the several states in these premises</a:t>
            </a:r>
            <a:r>
              <a:rPr lang="en-US" dirty="0">
                <a:ea typeface="Times New Roman" panose="02020603050405020304" pitchFamily="18" charset="0"/>
              </a:rPr>
              <a:t>.</a:t>
            </a:r>
          </a:p>
          <a:p>
            <a:pPr algn="just">
              <a:spcBef>
                <a:spcPts val="0"/>
              </a:spcBef>
              <a:tabLst>
                <a:tab pos="228600" algn="l"/>
              </a:tabLst>
            </a:pPr>
            <a:endParaRPr lang="en-US" dirty="0">
              <a:ea typeface="Times New Roman" panose="02020603050405020304" pitchFamily="18" charset="0"/>
            </a:endParaRPr>
          </a:p>
          <a:p>
            <a:pPr algn="just">
              <a:spcBef>
                <a:spcPts val="0"/>
              </a:spcBef>
              <a:tabLst>
                <a:tab pos="228600" algn="l"/>
              </a:tabLst>
            </a:pPr>
            <a:r>
              <a:rPr lang="en-US" dirty="0">
                <a:ea typeface="Times New Roman" panose="02020603050405020304" pitchFamily="18" charset="0"/>
              </a:rPr>
              <a:t>The VA is an </a:t>
            </a:r>
            <a:r>
              <a:rPr lang="en-US" b="1" i="1" dirty="0">
                <a:ea typeface="Times New Roman" panose="02020603050405020304" pitchFamily="18" charset="0"/>
              </a:rPr>
              <a:t>executive agency</a:t>
            </a:r>
            <a:r>
              <a:rPr lang="en-US" b="1" dirty="0">
                <a:ea typeface="Times New Roman" panose="02020603050405020304" pitchFamily="18" charset="0"/>
              </a:rPr>
              <a:t> </a:t>
            </a:r>
            <a:r>
              <a:rPr lang="en-US" dirty="0">
                <a:ea typeface="Times New Roman" panose="02020603050405020304" pitchFamily="18" charset="0"/>
              </a:rPr>
              <a:t>and like other state and federal agencies, it must abide by the restraints of the Constitution.</a:t>
            </a:r>
            <a:endParaRPr lang="en-US" dirty="0">
              <a:cs typeface="Adobe Devanagari" panose="02040503050201020203" pitchFamily="18" charset="0"/>
            </a:endParaRPr>
          </a:p>
        </p:txBody>
      </p:sp>
    </p:spTree>
    <p:extLst>
      <p:ext uri="{BB962C8B-B14F-4D97-AF65-F5344CB8AC3E}">
        <p14:creationId xmlns:p14="http://schemas.microsoft.com/office/powerpoint/2010/main" val="55094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482C3C-BFDF-4395-9CCD-AC4AD55CD85E}"/>
              </a:ext>
            </a:extLst>
          </p:cNvPr>
          <p:cNvSpPr>
            <a:spLocks noGrp="1"/>
          </p:cNvSpPr>
          <p:nvPr>
            <p:ph type="title"/>
          </p:nvPr>
        </p:nvSpPr>
        <p:spPr/>
        <p:txBody>
          <a:bodyPr/>
          <a:lstStyle/>
          <a:p>
            <a:pPr algn="ctr"/>
            <a:r>
              <a:rPr lang="en-US" dirty="0">
                <a:latin typeface="+mn-lt"/>
                <a:cs typeface="Adobe Devanagari" panose="02040503050201020203" pitchFamily="18" charset="0"/>
              </a:rPr>
              <a:t>Fire for Effect</a:t>
            </a:r>
          </a:p>
        </p:txBody>
      </p:sp>
      <p:sp>
        <p:nvSpPr>
          <p:cNvPr id="3" name="Content Placeholder 2">
            <a:extLst>
              <a:ext uri="{FF2B5EF4-FFF2-40B4-BE49-F238E27FC236}">
                <a16:creationId xmlns:a16="http://schemas.microsoft.com/office/drawing/2014/main" xmlns="" id="{664EC56F-B0B3-4A2C-A39F-0503AE293969}"/>
              </a:ext>
            </a:extLst>
          </p:cNvPr>
          <p:cNvSpPr>
            <a:spLocks noGrp="1"/>
          </p:cNvSpPr>
          <p:nvPr>
            <p:ph idx="1"/>
          </p:nvPr>
        </p:nvSpPr>
        <p:spPr/>
        <p:txBody>
          <a:bodyPr>
            <a:normAutofit fontScale="92500" lnSpcReduction="10000"/>
          </a:bodyPr>
          <a:lstStyle/>
          <a:p>
            <a:pPr algn="just">
              <a:spcBef>
                <a:spcPts val="0"/>
              </a:spcBef>
              <a:tabLst>
                <a:tab pos="228600" algn="l"/>
              </a:tabLst>
            </a:pPr>
            <a:r>
              <a:rPr lang="en-US" sz="3200" dirty="0">
                <a:ea typeface="Times New Roman" panose="02020603050405020304" pitchFamily="18" charset="0"/>
              </a:rPr>
              <a:t>While the arguments and interpretations stated herein may seem radical to some it is really a simple argument based on Constitutional hierarchy of federal over state power in this specific area.</a:t>
            </a:r>
          </a:p>
          <a:p>
            <a:pPr algn="just">
              <a:spcBef>
                <a:spcPts val="0"/>
              </a:spcBef>
              <a:tabLst>
                <a:tab pos="228600" algn="l"/>
              </a:tabLst>
            </a:pPr>
            <a:endParaRPr lang="en-US" sz="3200" dirty="0">
              <a:ea typeface="Times New Roman" panose="02020603050405020304" pitchFamily="18" charset="0"/>
            </a:endParaRPr>
          </a:p>
          <a:p>
            <a:pPr algn="just">
              <a:spcBef>
                <a:spcPts val="0"/>
              </a:spcBef>
              <a:tabLst>
                <a:tab pos="228600" algn="l"/>
              </a:tabLst>
            </a:pPr>
            <a:r>
              <a:rPr lang="en-US" sz="3200" dirty="0">
                <a:ea typeface="Times New Roman" panose="02020603050405020304" pitchFamily="18" charset="0"/>
              </a:rPr>
              <a:t>Yet, due in large part to the utterly entrenched nature of state court decisions following the errant </a:t>
            </a:r>
            <a:r>
              <a:rPr lang="en-US" sz="3200" i="1" dirty="0">
                <a:ea typeface="Times New Roman" panose="02020603050405020304" pitchFamily="18" charset="0"/>
              </a:rPr>
              <a:t>Rose </a:t>
            </a:r>
            <a:r>
              <a:rPr lang="en-US" sz="3200" dirty="0">
                <a:ea typeface="Times New Roman" panose="02020603050405020304" pitchFamily="18" charset="0"/>
              </a:rPr>
              <a:t>decision, which decisions have cited the mistaken mantra that states have always had the right over its domestic and family law matters in this area of the law, people simply believe this is the right and applicable decision.</a:t>
            </a:r>
          </a:p>
          <a:p>
            <a:pPr algn="just">
              <a:spcBef>
                <a:spcPts val="0"/>
              </a:spcBef>
              <a:tabLst>
                <a:tab pos="228600" algn="l"/>
              </a:tabLst>
            </a:pPr>
            <a:endParaRPr lang="en-US" sz="3200" dirty="0">
              <a:ea typeface="Times New Roman" panose="02020603050405020304" pitchFamily="18" charset="0"/>
            </a:endParaRPr>
          </a:p>
        </p:txBody>
      </p:sp>
    </p:spTree>
    <p:extLst>
      <p:ext uri="{BB962C8B-B14F-4D97-AF65-F5344CB8AC3E}">
        <p14:creationId xmlns:p14="http://schemas.microsoft.com/office/powerpoint/2010/main" val="265022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482C3C-BFDF-4395-9CCD-AC4AD55CD85E}"/>
              </a:ext>
            </a:extLst>
          </p:cNvPr>
          <p:cNvSpPr>
            <a:spLocks noGrp="1"/>
          </p:cNvSpPr>
          <p:nvPr>
            <p:ph type="title"/>
          </p:nvPr>
        </p:nvSpPr>
        <p:spPr/>
        <p:txBody>
          <a:bodyPr/>
          <a:lstStyle/>
          <a:p>
            <a:pPr algn="ctr"/>
            <a:r>
              <a:rPr lang="en-US" dirty="0">
                <a:latin typeface="+mn-lt"/>
                <a:cs typeface="Adobe Devanagari" panose="02040503050201020203" pitchFamily="18" charset="0"/>
              </a:rPr>
              <a:t>Fire for Effect</a:t>
            </a:r>
          </a:p>
        </p:txBody>
      </p:sp>
      <p:sp>
        <p:nvSpPr>
          <p:cNvPr id="3" name="Content Placeholder 2">
            <a:extLst>
              <a:ext uri="{FF2B5EF4-FFF2-40B4-BE49-F238E27FC236}">
                <a16:creationId xmlns:a16="http://schemas.microsoft.com/office/drawing/2014/main" xmlns="" id="{664EC56F-B0B3-4A2C-A39F-0503AE293969}"/>
              </a:ext>
            </a:extLst>
          </p:cNvPr>
          <p:cNvSpPr>
            <a:spLocks noGrp="1"/>
          </p:cNvSpPr>
          <p:nvPr>
            <p:ph idx="1"/>
          </p:nvPr>
        </p:nvSpPr>
        <p:spPr/>
        <p:txBody>
          <a:bodyPr>
            <a:normAutofit/>
          </a:bodyPr>
          <a:lstStyle/>
          <a:p>
            <a:pPr algn="just">
              <a:spcBef>
                <a:spcPts val="0"/>
              </a:spcBef>
              <a:tabLst>
                <a:tab pos="228600" algn="l"/>
              </a:tabLst>
            </a:pPr>
            <a:r>
              <a:rPr lang="en-US" sz="3200" dirty="0">
                <a:ea typeface="Times New Roman" panose="02020603050405020304" pitchFamily="18" charset="0"/>
              </a:rPr>
              <a:t>Solutions to this problem include, but are not limited to:</a:t>
            </a:r>
          </a:p>
          <a:p>
            <a:pPr algn="just">
              <a:spcBef>
                <a:spcPts val="0"/>
              </a:spcBef>
              <a:tabLst>
                <a:tab pos="228600" algn="l"/>
              </a:tabLst>
            </a:pPr>
            <a:endParaRPr lang="en-US" sz="3200" dirty="0">
              <a:ea typeface="Times New Roman" panose="02020603050405020304" pitchFamily="18" charset="0"/>
            </a:endParaRPr>
          </a:p>
          <a:p>
            <a:pPr lvl="1" algn="just">
              <a:spcBef>
                <a:spcPts val="0"/>
              </a:spcBef>
              <a:tabLst>
                <a:tab pos="228600" algn="l"/>
              </a:tabLst>
            </a:pPr>
            <a:r>
              <a:rPr lang="en-US" sz="2800" dirty="0">
                <a:ea typeface="Times New Roman" panose="02020603050405020304" pitchFamily="18" charset="0"/>
              </a:rPr>
              <a:t>Changing the language of 38 USC § 5301 to clarify that it deprives state courts of jurisdiction over any monies received by veterans under the statute and applies to any legal process designed to divert such monies away from the veteran.</a:t>
            </a:r>
          </a:p>
          <a:p>
            <a:pPr algn="just">
              <a:spcBef>
                <a:spcPts val="0"/>
              </a:spcBef>
              <a:tabLst>
                <a:tab pos="228600" algn="l"/>
              </a:tabLst>
            </a:pPr>
            <a:endParaRPr lang="en-US" sz="3200" dirty="0">
              <a:ea typeface="Times New Roman" panose="02020603050405020304" pitchFamily="18" charset="0"/>
            </a:endParaRPr>
          </a:p>
          <a:p>
            <a:pPr lvl="1" algn="just">
              <a:spcBef>
                <a:spcPts val="0"/>
              </a:spcBef>
              <a:tabLst>
                <a:tab pos="228600" algn="l"/>
              </a:tabLst>
            </a:pPr>
            <a:r>
              <a:rPr lang="en-US" sz="2800" dirty="0">
                <a:ea typeface="Times New Roman" panose="02020603050405020304" pitchFamily="18" charset="0"/>
              </a:rPr>
              <a:t>Add to 42 USC § 659 a list of those benefits, by type and statute, that are not to be considered as disposable benefits and which are protected by 38 USC § 5301.</a:t>
            </a:r>
          </a:p>
        </p:txBody>
      </p:sp>
    </p:spTree>
    <p:extLst>
      <p:ext uri="{BB962C8B-B14F-4D97-AF65-F5344CB8AC3E}">
        <p14:creationId xmlns:p14="http://schemas.microsoft.com/office/powerpoint/2010/main" val="327562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482C3C-BFDF-4395-9CCD-AC4AD55CD85E}"/>
              </a:ext>
            </a:extLst>
          </p:cNvPr>
          <p:cNvSpPr>
            <a:spLocks noGrp="1"/>
          </p:cNvSpPr>
          <p:nvPr>
            <p:ph type="title"/>
          </p:nvPr>
        </p:nvSpPr>
        <p:spPr/>
        <p:txBody>
          <a:bodyPr/>
          <a:lstStyle/>
          <a:p>
            <a:pPr algn="ctr"/>
            <a:r>
              <a:rPr lang="en-US" dirty="0">
                <a:latin typeface="+mn-lt"/>
                <a:cs typeface="Adobe Devanagari" panose="02040503050201020203" pitchFamily="18" charset="0"/>
              </a:rPr>
              <a:t>Fire for Effect</a:t>
            </a:r>
          </a:p>
        </p:txBody>
      </p:sp>
      <p:sp>
        <p:nvSpPr>
          <p:cNvPr id="3" name="Content Placeholder 2">
            <a:extLst>
              <a:ext uri="{FF2B5EF4-FFF2-40B4-BE49-F238E27FC236}">
                <a16:creationId xmlns:a16="http://schemas.microsoft.com/office/drawing/2014/main" xmlns="" id="{664EC56F-B0B3-4A2C-A39F-0503AE293969}"/>
              </a:ext>
            </a:extLst>
          </p:cNvPr>
          <p:cNvSpPr>
            <a:spLocks noGrp="1"/>
          </p:cNvSpPr>
          <p:nvPr>
            <p:ph idx="1"/>
          </p:nvPr>
        </p:nvSpPr>
        <p:spPr/>
        <p:txBody>
          <a:bodyPr>
            <a:normAutofit/>
          </a:bodyPr>
          <a:lstStyle/>
          <a:p>
            <a:pPr lvl="0" algn="just">
              <a:spcBef>
                <a:spcPts val="0"/>
              </a:spcBef>
              <a:tabLst>
                <a:tab pos="228600" algn="l"/>
              </a:tabLst>
            </a:pPr>
            <a:endParaRPr lang="en-US" sz="2900" dirty="0">
              <a:solidFill>
                <a:prstClr val="black"/>
              </a:solidFill>
              <a:ea typeface="Times New Roman" panose="02020603050405020304" pitchFamily="18" charset="0"/>
            </a:endParaRPr>
          </a:p>
          <a:p>
            <a:pPr lvl="0" algn="just">
              <a:spcBef>
                <a:spcPts val="0"/>
              </a:spcBef>
              <a:tabLst>
                <a:tab pos="228600" algn="l"/>
              </a:tabLst>
            </a:pPr>
            <a:r>
              <a:rPr lang="en-US" sz="2900" dirty="0">
                <a:solidFill>
                  <a:prstClr val="black"/>
                </a:solidFill>
                <a:ea typeface="Times New Roman" panose="02020603050405020304" pitchFamily="18" charset="0"/>
              </a:rPr>
              <a:t>This is the same basic justification that the states have asserted since the 1960’s regarding their feigned “right” to distribute and divide military retirement pay.</a:t>
            </a:r>
          </a:p>
          <a:p>
            <a:pPr lvl="0" algn="just">
              <a:spcBef>
                <a:spcPts val="0"/>
              </a:spcBef>
              <a:tabLst>
                <a:tab pos="228600" algn="l"/>
              </a:tabLst>
            </a:pPr>
            <a:endParaRPr lang="en-US" sz="2900" dirty="0">
              <a:solidFill>
                <a:prstClr val="black"/>
              </a:solidFill>
              <a:ea typeface="Times New Roman" panose="02020603050405020304" pitchFamily="18" charset="0"/>
            </a:endParaRPr>
          </a:p>
          <a:p>
            <a:pPr lvl="0" algn="just">
              <a:spcBef>
                <a:spcPts val="0"/>
              </a:spcBef>
              <a:tabLst>
                <a:tab pos="228600" algn="l"/>
              </a:tabLst>
            </a:pPr>
            <a:r>
              <a:rPr lang="en-US" sz="2900" dirty="0">
                <a:solidFill>
                  <a:prstClr val="black"/>
                </a:solidFill>
                <a:ea typeface="Times New Roman" panose="02020603050405020304" pitchFamily="18" charset="0"/>
              </a:rPr>
              <a:t>It took McCarty (1981), Ridgway (1981), the USFSPA (1982), Mansell (1987) and Howell (2017) to achieve JUSTICE.</a:t>
            </a:r>
          </a:p>
          <a:p>
            <a:pPr lvl="0" algn="just">
              <a:spcBef>
                <a:spcPts val="0"/>
              </a:spcBef>
              <a:tabLst>
                <a:tab pos="228600" algn="l"/>
              </a:tabLst>
            </a:pPr>
            <a:endParaRPr lang="en-US" sz="2900" dirty="0">
              <a:solidFill>
                <a:prstClr val="black"/>
              </a:solidFill>
              <a:ea typeface="Times New Roman" panose="02020603050405020304" pitchFamily="18" charset="0"/>
            </a:endParaRPr>
          </a:p>
          <a:p>
            <a:pPr lvl="0" algn="just">
              <a:spcBef>
                <a:spcPts val="0"/>
              </a:spcBef>
              <a:tabLst>
                <a:tab pos="228600" algn="l"/>
              </a:tabLst>
            </a:pPr>
            <a:r>
              <a:rPr lang="en-US" sz="2900" dirty="0">
                <a:solidFill>
                  <a:prstClr val="black"/>
                </a:solidFill>
                <a:ea typeface="Times New Roman" panose="02020603050405020304" pitchFamily="18" charset="0"/>
              </a:rPr>
              <a:t>JUSTICE for so many other veterans was and continues to be DENIED on the basis of a false and unsustainable legal notion.</a:t>
            </a:r>
            <a:endParaRPr lang="en-US" sz="3200" dirty="0">
              <a:ea typeface="Times New Roman" panose="02020603050405020304" pitchFamily="18" charset="0"/>
            </a:endParaRPr>
          </a:p>
        </p:txBody>
      </p:sp>
    </p:spTree>
    <p:extLst>
      <p:ext uri="{BB962C8B-B14F-4D97-AF65-F5344CB8AC3E}">
        <p14:creationId xmlns:p14="http://schemas.microsoft.com/office/powerpoint/2010/main" val="298612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8068" y="1528793"/>
            <a:ext cx="10532532" cy="4893647"/>
          </a:xfrm>
          <a:prstGeom prst="rect">
            <a:avLst/>
          </a:prstGeom>
        </p:spPr>
        <p:txBody>
          <a:bodyPr wrap="square">
            <a:spAutoFit/>
          </a:bodyPr>
          <a:lstStyle/>
          <a:p>
            <a:r>
              <a:rPr lang="en-US" sz="2400" dirty="0"/>
              <a:t>Please understand all I ever wanted was timely access to Chiropractic and Acupuncture care so I don’t live in excruciating tortuous pain, or have to take powerful and addicting narcotics. I was living drug free and I wanted to stay that way. My evidence will show how Dr. Schlosser, via nefarious manipulation of illegal bureaucratic tactics, subterfuge and outright lies; weaponized my own chronic pain to punish me for being a whistleblower and for fighting to have my pain care regimen restored against his will.</a:t>
            </a:r>
          </a:p>
          <a:p>
            <a:endParaRPr lang="en-US" sz="2400" dirty="0"/>
          </a:p>
          <a:p>
            <a:r>
              <a:rPr lang="en-US" sz="2400" dirty="0"/>
              <a:t>Below is a list of the barriers encountered over the last seven years when I tried to get or keep timely access to pain management care at VAMC Manchester, NH. The package of evidence provided to the House and Senate, when scrutinized in detail, will prove beyond all reasonable doubt numerous serious malpractice and assault crimes have been committed against me.</a:t>
            </a:r>
          </a:p>
        </p:txBody>
      </p:sp>
      <p:sp>
        <p:nvSpPr>
          <p:cNvPr id="3" name="Title 2"/>
          <p:cNvSpPr>
            <a:spLocks noGrp="1"/>
          </p:cNvSpPr>
          <p:nvPr>
            <p:ph type="title"/>
          </p:nvPr>
        </p:nvSpPr>
        <p:spPr/>
        <p:txBody>
          <a:bodyPr>
            <a:normAutofit fontScale="90000"/>
          </a:bodyPr>
          <a:lstStyle/>
          <a:p>
            <a:pPr algn="ctr"/>
            <a:r>
              <a:rPr lang="en-US" sz="3600" dirty="0"/>
              <a:t>David Anthony Woody (3406)</a:t>
            </a:r>
            <a:br>
              <a:rPr lang="en-US" sz="3600" dirty="0"/>
            </a:br>
            <a:r>
              <a:rPr lang="en-US" sz="3600" dirty="0"/>
              <a:t>US Navy Chief Petty Officer (Ret.)</a:t>
            </a:r>
            <a:br>
              <a:rPr lang="en-US" sz="3600" dirty="0"/>
            </a:br>
            <a:endParaRPr lang="en-US" sz="3600" dirty="0"/>
          </a:p>
        </p:txBody>
      </p:sp>
    </p:spTree>
    <p:extLst>
      <p:ext uri="{BB962C8B-B14F-4D97-AF65-F5344CB8AC3E}">
        <p14:creationId xmlns:p14="http://schemas.microsoft.com/office/powerpoint/2010/main" val="366854967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482C3C-BFDF-4395-9CCD-AC4AD55CD85E}"/>
              </a:ext>
            </a:extLst>
          </p:cNvPr>
          <p:cNvSpPr>
            <a:spLocks noGrp="1"/>
          </p:cNvSpPr>
          <p:nvPr>
            <p:ph type="title"/>
          </p:nvPr>
        </p:nvSpPr>
        <p:spPr/>
        <p:txBody>
          <a:bodyPr/>
          <a:lstStyle/>
          <a:p>
            <a:pPr algn="ctr"/>
            <a:r>
              <a:rPr lang="en-US" dirty="0">
                <a:latin typeface="+mn-lt"/>
                <a:cs typeface="Adobe Devanagari" panose="02040503050201020203" pitchFamily="18" charset="0"/>
              </a:rPr>
              <a:t>Fire for Effect</a:t>
            </a:r>
          </a:p>
        </p:txBody>
      </p:sp>
      <p:sp>
        <p:nvSpPr>
          <p:cNvPr id="3" name="Content Placeholder 2">
            <a:extLst>
              <a:ext uri="{FF2B5EF4-FFF2-40B4-BE49-F238E27FC236}">
                <a16:creationId xmlns:a16="http://schemas.microsoft.com/office/drawing/2014/main" xmlns="" id="{664EC56F-B0B3-4A2C-A39F-0503AE293969}"/>
              </a:ext>
            </a:extLst>
          </p:cNvPr>
          <p:cNvSpPr>
            <a:spLocks noGrp="1"/>
          </p:cNvSpPr>
          <p:nvPr>
            <p:ph idx="1"/>
          </p:nvPr>
        </p:nvSpPr>
        <p:spPr/>
        <p:txBody>
          <a:bodyPr>
            <a:normAutofit/>
          </a:bodyPr>
          <a:lstStyle/>
          <a:p>
            <a:pPr algn="just">
              <a:spcBef>
                <a:spcPts val="0"/>
              </a:spcBef>
              <a:tabLst>
                <a:tab pos="228600" algn="l"/>
              </a:tabLst>
            </a:pPr>
            <a:r>
              <a:rPr lang="en-US" sz="3200" dirty="0">
                <a:ea typeface="Times New Roman" panose="02020603050405020304" pitchFamily="18" charset="0"/>
              </a:rPr>
              <a:t>Operation Firing for Effect and its affiliate members and organizations continues to monitor the state cases that are pending in light of </a:t>
            </a:r>
            <a:r>
              <a:rPr lang="en-US" sz="3200" i="1" dirty="0">
                <a:ea typeface="Times New Roman" panose="02020603050405020304" pitchFamily="18" charset="0"/>
              </a:rPr>
              <a:t>Howell </a:t>
            </a:r>
            <a:r>
              <a:rPr lang="en-US" sz="3200" dirty="0">
                <a:ea typeface="Times New Roman" panose="02020603050405020304" pitchFamily="18" charset="0"/>
              </a:rPr>
              <a:t>and those state court cases addressing the errant view that disability benefits may be seized to pay alimony, spousal support and child support.</a:t>
            </a:r>
          </a:p>
          <a:p>
            <a:pPr algn="just">
              <a:spcBef>
                <a:spcPts val="0"/>
              </a:spcBef>
              <a:tabLst>
                <a:tab pos="228600" algn="l"/>
              </a:tabLst>
            </a:pPr>
            <a:endParaRPr lang="en-US" sz="3200" dirty="0">
              <a:ea typeface="Times New Roman" panose="02020603050405020304" pitchFamily="18" charset="0"/>
            </a:endParaRPr>
          </a:p>
          <a:p>
            <a:pPr algn="just">
              <a:spcBef>
                <a:spcPts val="0"/>
              </a:spcBef>
              <a:tabLst>
                <a:tab pos="228600" algn="l"/>
              </a:tabLst>
            </a:pPr>
            <a:r>
              <a:rPr lang="en-US" sz="3200" dirty="0">
                <a:ea typeface="Times New Roman" panose="02020603050405020304" pitchFamily="18" charset="0"/>
              </a:rPr>
              <a:t>We have identified the target, and we have the weapons and strategy to defeat the enemy.</a:t>
            </a:r>
          </a:p>
        </p:txBody>
      </p:sp>
    </p:spTree>
    <p:extLst>
      <p:ext uri="{BB962C8B-B14F-4D97-AF65-F5344CB8AC3E}">
        <p14:creationId xmlns:p14="http://schemas.microsoft.com/office/powerpoint/2010/main" val="179977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482C3C-BFDF-4395-9CCD-AC4AD55CD85E}"/>
              </a:ext>
            </a:extLst>
          </p:cNvPr>
          <p:cNvSpPr>
            <a:spLocks noGrp="1"/>
          </p:cNvSpPr>
          <p:nvPr>
            <p:ph type="title"/>
          </p:nvPr>
        </p:nvSpPr>
        <p:spPr/>
        <p:txBody>
          <a:bodyPr/>
          <a:lstStyle/>
          <a:p>
            <a:pPr algn="ctr"/>
            <a:r>
              <a:rPr lang="en-US" dirty="0">
                <a:latin typeface="+mn-lt"/>
                <a:cs typeface="Adobe Devanagari" panose="02040503050201020203" pitchFamily="18" charset="0"/>
              </a:rPr>
              <a:t>Fire for Effect</a:t>
            </a:r>
          </a:p>
        </p:txBody>
      </p:sp>
      <p:sp>
        <p:nvSpPr>
          <p:cNvPr id="3" name="Content Placeholder 2">
            <a:extLst>
              <a:ext uri="{FF2B5EF4-FFF2-40B4-BE49-F238E27FC236}">
                <a16:creationId xmlns:a16="http://schemas.microsoft.com/office/drawing/2014/main" xmlns="" id="{664EC56F-B0B3-4A2C-A39F-0503AE293969}"/>
              </a:ext>
            </a:extLst>
          </p:cNvPr>
          <p:cNvSpPr>
            <a:spLocks noGrp="1"/>
          </p:cNvSpPr>
          <p:nvPr>
            <p:ph idx="1"/>
          </p:nvPr>
        </p:nvSpPr>
        <p:spPr/>
        <p:txBody>
          <a:bodyPr>
            <a:normAutofit lnSpcReduction="10000"/>
          </a:bodyPr>
          <a:lstStyle/>
          <a:p>
            <a:pPr algn="just">
              <a:spcBef>
                <a:spcPts val="0"/>
              </a:spcBef>
              <a:tabLst>
                <a:tab pos="228600" algn="l"/>
              </a:tabLst>
            </a:pPr>
            <a:r>
              <a:rPr lang="en-US" sz="3000" dirty="0">
                <a:ea typeface="Times New Roman" panose="02020603050405020304" pitchFamily="18" charset="0"/>
                <a:cs typeface="Adobe Devanagari" panose="02040503050201020203" pitchFamily="18" charset="0"/>
              </a:rPr>
              <a:t>OFFE is dedicated and determined to see to it that it will not take much longer to overturn </a:t>
            </a:r>
            <a:r>
              <a:rPr lang="en-US" sz="3000" i="1" dirty="0">
                <a:ea typeface="Times New Roman" panose="02020603050405020304" pitchFamily="18" charset="0"/>
                <a:cs typeface="Adobe Devanagari" panose="02040503050201020203" pitchFamily="18" charset="0"/>
              </a:rPr>
              <a:t>Rose.</a:t>
            </a:r>
          </a:p>
          <a:p>
            <a:pPr algn="just">
              <a:spcBef>
                <a:spcPts val="0"/>
              </a:spcBef>
              <a:tabLst>
                <a:tab pos="228600" algn="l"/>
              </a:tabLst>
            </a:pPr>
            <a:endParaRPr lang="en-US" sz="3000" i="1" dirty="0">
              <a:ea typeface="Times New Roman" panose="02020603050405020304" pitchFamily="18" charset="0"/>
              <a:cs typeface="Adobe Devanagari" panose="02040503050201020203" pitchFamily="18" charset="0"/>
            </a:endParaRPr>
          </a:p>
          <a:p>
            <a:pPr algn="just">
              <a:spcBef>
                <a:spcPts val="0"/>
              </a:spcBef>
              <a:tabLst>
                <a:tab pos="228600" algn="l"/>
              </a:tabLst>
            </a:pPr>
            <a:r>
              <a:rPr lang="en-US" sz="3000" dirty="0">
                <a:ea typeface="Times New Roman" panose="02020603050405020304" pitchFamily="18" charset="0"/>
                <a:cs typeface="Adobe Devanagari" panose="02040503050201020203" pitchFamily="18" charset="0"/>
              </a:rPr>
              <a:t>A simple path has been cleared and the light of the elegant Constitution, which we swore to defend and uphold, shines upon this path.</a:t>
            </a:r>
          </a:p>
          <a:p>
            <a:pPr algn="just">
              <a:spcBef>
                <a:spcPts val="0"/>
              </a:spcBef>
              <a:tabLst>
                <a:tab pos="228600" algn="l"/>
              </a:tabLst>
            </a:pPr>
            <a:endParaRPr lang="en-US" sz="3000" dirty="0">
              <a:ea typeface="Times New Roman" panose="02020603050405020304" pitchFamily="18" charset="0"/>
              <a:cs typeface="Adobe Devanagari" panose="02040503050201020203" pitchFamily="18" charset="0"/>
            </a:endParaRPr>
          </a:p>
          <a:p>
            <a:pPr algn="just">
              <a:spcBef>
                <a:spcPts val="0"/>
              </a:spcBef>
              <a:tabLst>
                <a:tab pos="228600" algn="l"/>
              </a:tabLst>
            </a:pPr>
            <a:r>
              <a:rPr lang="en-US" sz="3000" dirty="0">
                <a:ea typeface="Times New Roman" panose="02020603050405020304" pitchFamily="18" charset="0"/>
                <a:cs typeface="Adobe Devanagari" panose="02040503050201020203" pitchFamily="18" charset="0"/>
              </a:rPr>
              <a:t>We shall not surrender to this enemy, we shall not waiver from our resolve, and we shall not fail to defend this instrument with the same vigor and tenacity  as  we have  on the battlefield for our brothers and sisters in arms. </a:t>
            </a:r>
            <a:endParaRPr lang="en-US" sz="3000" dirty="0">
              <a:ea typeface="Calibri" panose="020F0502020204030204" pitchFamily="34" charset="0"/>
              <a:cs typeface="Adobe Devanagari" panose="02040503050201020203" pitchFamily="18" charset="0"/>
            </a:endParaRPr>
          </a:p>
          <a:p>
            <a:pPr algn="just">
              <a:spcBef>
                <a:spcPts val="0"/>
              </a:spcBef>
              <a:tabLst>
                <a:tab pos="228600" algn="l"/>
              </a:tabLst>
            </a:pPr>
            <a:endParaRPr lang="en-US" sz="3200" i="1" dirty="0">
              <a:ea typeface="Times New Roman" panose="02020603050405020304" pitchFamily="18" charset="0"/>
            </a:endParaRPr>
          </a:p>
        </p:txBody>
      </p:sp>
    </p:spTree>
    <p:extLst>
      <p:ext uri="{BB962C8B-B14F-4D97-AF65-F5344CB8AC3E}">
        <p14:creationId xmlns:p14="http://schemas.microsoft.com/office/powerpoint/2010/main" val="382540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482C3C-BFDF-4395-9CCD-AC4AD55CD85E}"/>
              </a:ext>
            </a:extLst>
          </p:cNvPr>
          <p:cNvSpPr>
            <a:spLocks noGrp="1"/>
          </p:cNvSpPr>
          <p:nvPr>
            <p:ph type="title"/>
          </p:nvPr>
        </p:nvSpPr>
        <p:spPr/>
        <p:txBody>
          <a:bodyPr/>
          <a:lstStyle/>
          <a:p>
            <a:pPr algn="ctr"/>
            <a:r>
              <a:rPr lang="en-US" dirty="0">
                <a:latin typeface="+mn-lt"/>
                <a:cs typeface="Adobe Devanagari" panose="02040503050201020203" pitchFamily="18" charset="0"/>
              </a:rPr>
              <a:t>Fire for Effect</a:t>
            </a:r>
          </a:p>
        </p:txBody>
      </p:sp>
      <p:sp>
        <p:nvSpPr>
          <p:cNvPr id="3" name="Content Placeholder 2">
            <a:extLst>
              <a:ext uri="{FF2B5EF4-FFF2-40B4-BE49-F238E27FC236}">
                <a16:creationId xmlns:a16="http://schemas.microsoft.com/office/drawing/2014/main" xmlns="" id="{664EC56F-B0B3-4A2C-A39F-0503AE293969}"/>
              </a:ext>
            </a:extLst>
          </p:cNvPr>
          <p:cNvSpPr>
            <a:spLocks noGrp="1"/>
          </p:cNvSpPr>
          <p:nvPr>
            <p:ph idx="1"/>
          </p:nvPr>
        </p:nvSpPr>
        <p:spPr/>
        <p:txBody>
          <a:bodyPr>
            <a:normAutofit/>
          </a:bodyPr>
          <a:lstStyle/>
          <a:p>
            <a:pPr algn="just">
              <a:spcBef>
                <a:spcPts val="0"/>
              </a:spcBef>
              <a:tabLst>
                <a:tab pos="228600" algn="l"/>
              </a:tabLst>
            </a:pPr>
            <a:endParaRPr lang="en-US" dirty="0">
              <a:solidFill>
                <a:prstClr val="black"/>
              </a:solidFill>
              <a:ea typeface="Times New Roman" panose="02020603050405020304" pitchFamily="18" charset="0"/>
              <a:cs typeface="Adobe Devanagari" panose="02040503050201020203" pitchFamily="18" charset="0"/>
            </a:endParaRPr>
          </a:p>
          <a:p>
            <a:pPr algn="just">
              <a:spcBef>
                <a:spcPts val="0"/>
              </a:spcBef>
              <a:tabLst>
                <a:tab pos="228600" algn="l"/>
              </a:tabLst>
            </a:pPr>
            <a:r>
              <a:rPr lang="en-US" dirty="0">
                <a:solidFill>
                  <a:prstClr val="black"/>
                </a:solidFill>
                <a:ea typeface="Times New Roman" panose="02020603050405020304" pitchFamily="18" charset="0"/>
                <a:cs typeface="Adobe Devanagari" panose="02040503050201020203" pitchFamily="18" charset="0"/>
              </a:rPr>
              <a:t>In Article I, the Constitution entrusts the enumerated powers in the Congress so that it may automatically fulfill the promise of that Great Charter; to protect those diverse groups among us with the armored cloak of ultimate Democracy; to realize the promise of Prosperity by protecting and providing for those in need; and to provide the indubitable instruments of Justice necessary to bring to fruition and ultimate enforcement the necessarily greater rights of the People over those reserved by the states.</a:t>
            </a:r>
          </a:p>
          <a:p>
            <a:pPr algn="just">
              <a:spcBef>
                <a:spcPts val="0"/>
              </a:spcBef>
              <a:tabLst>
                <a:tab pos="228600" algn="l"/>
              </a:tabLst>
            </a:pPr>
            <a:r>
              <a:rPr lang="en-US" dirty="0">
                <a:solidFill>
                  <a:prstClr val="black"/>
                </a:solidFill>
                <a:ea typeface="Times New Roman" panose="02020603050405020304" pitchFamily="18" charset="0"/>
                <a:cs typeface="Adobe Devanagari" panose="02040503050201020203" pitchFamily="18" charset="0"/>
              </a:rPr>
              <a:t>The least we can do to honor those who have sacrificed so much for the nation’s collective security is to see to it that Justice is Achieved.</a:t>
            </a:r>
          </a:p>
        </p:txBody>
      </p:sp>
    </p:spTree>
    <p:extLst>
      <p:ext uri="{BB962C8B-B14F-4D97-AF65-F5344CB8AC3E}">
        <p14:creationId xmlns:p14="http://schemas.microsoft.com/office/powerpoint/2010/main" val="81153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482C3C-BFDF-4395-9CCD-AC4AD55CD85E}"/>
              </a:ext>
            </a:extLst>
          </p:cNvPr>
          <p:cNvSpPr>
            <a:spLocks noGrp="1"/>
          </p:cNvSpPr>
          <p:nvPr>
            <p:ph type="title"/>
          </p:nvPr>
        </p:nvSpPr>
        <p:spPr/>
        <p:txBody>
          <a:bodyPr>
            <a:normAutofit/>
          </a:bodyPr>
          <a:lstStyle/>
          <a:p>
            <a:pPr algn="ctr"/>
            <a:r>
              <a:rPr lang="en-US" dirty="0">
                <a:latin typeface="+mn-lt"/>
                <a:cs typeface="Adobe Devanagari" panose="02040503050201020203" pitchFamily="18" charset="0"/>
              </a:rPr>
              <a:t>Fire for Effect</a:t>
            </a:r>
          </a:p>
        </p:txBody>
      </p:sp>
      <p:sp>
        <p:nvSpPr>
          <p:cNvPr id="3" name="Content Placeholder 2">
            <a:extLst>
              <a:ext uri="{FF2B5EF4-FFF2-40B4-BE49-F238E27FC236}">
                <a16:creationId xmlns="" xmlns:a16="http://schemas.microsoft.com/office/drawing/2014/main" id="{664EC56F-B0B3-4A2C-A39F-0503AE293969}"/>
              </a:ext>
            </a:extLst>
          </p:cNvPr>
          <p:cNvSpPr>
            <a:spLocks noGrp="1"/>
          </p:cNvSpPr>
          <p:nvPr>
            <p:ph idx="1"/>
          </p:nvPr>
        </p:nvSpPr>
        <p:spPr>
          <a:xfrm>
            <a:off x="638175" y="1520825"/>
            <a:ext cx="10896600" cy="4351338"/>
          </a:xfrm>
        </p:spPr>
        <p:txBody>
          <a:bodyPr>
            <a:noAutofit/>
          </a:bodyPr>
          <a:lstStyle/>
          <a:p>
            <a:pPr algn="just">
              <a:lnSpc>
                <a:spcPct val="100000"/>
              </a:lnSpc>
              <a:spcBef>
                <a:spcPts val="600"/>
              </a:spcBef>
              <a:tabLst>
                <a:tab pos="228600" algn="l"/>
              </a:tabLst>
            </a:pPr>
            <a:r>
              <a:rPr lang="en-US" sz="1800" dirty="0">
                <a:ea typeface="Times New Roman" panose="02020603050405020304" pitchFamily="18" charset="0"/>
                <a:cs typeface="Adobe Devanagari" panose="02040503050201020203" pitchFamily="18" charset="0"/>
              </a:rPr>
              <a:t>OFFE is dedicated and determined to see to it that it will not take much longer to overturn </a:t>
            </a:r>
            <a:r>
              <a:rPr lang="en-US" sz="1800" i="1" dirty="0">
                <a:ea typeface="Times New Roman" panose="02020603050405020304" pitchFamily="18" charset="0"/>
                <a:cs typeface="Adobe Devanagari" panose="02040503050201020203" pitchFamily="18" charset="0"/>
              </a:rPr>
              <a:t>Rose.</a:t>
            </a:r>
          </a:p>
          <a:p>
            <a:pPr algn="just">
              <a:lnSpc>
                <a:spcPct val="100000"/>
              </a:lnSpc>
              <a:spcBef>
                <a:spcPts val="600"/>
              </a:spcBef>
              <a:tabLst>
                <a:tab pos="228600" algn="l"/>
              </a:tabLst>
            </a:pPr>
            <a:r>
              <a:rPr lang="en-US" sz="1800" dirty="0" smtClean="0">
                <a:ea typeface="Times New Roman" panose="02020603050405020304" pitchFamily="18" charset="0"/>
                <a:cs typeface="Adobe Devanagari" panose="02040503050201020203" pitchFamily="18" charset="0"/>
              </a:rPr>
              <a:t>A </a:t>
            </a:r>
            <a:r>
              <a:rPr lang="en-US" sz="1800" dirty="0">
                <a:ea typeface="Times New Roman" panose="02020603050405020304" pitchFamily="18" charset="0"/>
                <a:cs typeface="Adobe Devanagari" panose="02040503050201020203" pitchFamily="18" charset="0"/>
              </a:rPr>
              <a:t>simple path has been cleared and the light of the elegant Constitution, which we swore to defend and uphold, shines upon this path.</a:t>
            </a:r>
          </a:p>
          <a:p>
            <a:pPr algn="just">
              <a:lnSpc>
                <a:spcPct val="100000"/>
              </a:lnSpc>
              <a:spcBef>
                <a:spcPts val="600"/>
              </a:spcBef>
              <a:tabLst>
                <a:tab pos="228600" algn="l"/>
              </a:tabLst>
            </a:pPr>
            <a:r>
              <a:rPr lang="en-US" sz="1800" dirty="0" smtClean="0">
                <a:ea typeface="Times New Roman" panose="02020603050405020304" pitchFamily="18" charset="0"/>
                <a:cs typeface="Adobe Devanagari" panose="02040503050201020203" pitchFamily="18" charset="0"/>
              </a:rPr>
              <a:t>We </a:t>
            </a:r>
            <a:r>
              <a:rPr lang="en-US" sz="1800" dirty="0">
                <a:ea typeface="Times New Roman" panose="02020603050405020304" pitchFamily="18" charset="0"/>
                <a:cs typeface="Adobe Devanagari" panose="02040503050201020203" pitchFamily="18" charset="0"/>
              </a:rPr>
              <a:t>shall not surrender to this enemy, we shall not waiver from our resolve, and we shall not fail to defend this instrument with the same vigor and tenacity  as  we have  on the battlefield for our brothers and sisters in arms. </a:t>
            </a:r>
            <a:endParaRPr lang="en-US" sz="1800" dirty="0">
              <a:ea typeface="Calibri" panose="020F0502020204030204" pitchFamily="34" charset="0"/>
              <a:cs typeface="Adobe Devanagari" panose="02040503050201020203" pitchFamily="18" charset="0"/>
            </a:endParaRPr>
          </a:p>
          <a:p>
            <a:pPr algn="just">
              <a:lnSpc>
                <a:spcPct val="100000"/>
              </a:lnSpc>
              <a:spcBef>
                <a:spcPts val="600"/>
              </a:spcBef>
              <a:tabLst>
                <a:tab pos="228600" algn="l"/>
              </a:tabLst>
            </a:pPr>
            <a:r>
              <a:rPr lang="en-US" sz="1800" dirty="0" smtClean="0">
                <a:solidFill>
                  <a:prstClr val="black"/>
                </a:solidFill>
                <a:ea typeface="Times New Roman" panose="02020603050405020304" pitchFamily="18" charset="0"/>
                <a:cs typeface="Adobe Devanagari" panose="02040503050201020203" pitchFamily="18" charset="0"/>
              </a:rPr>
              <a:t>In </a:t>
            </a:r>
            <a:r>
              <a:rPr lang="en-US" sz="1800" dirty="0">
                <a:solidFill>
                  <a:prstClr val="black"/>
                </a:solidFill>
                <a:ea typeface="Times New Roman" panose="02020603050405020304" pitchFamily="18" charset="0"/>
                <a:cs typeface="Adobe Devanagari" panose="02040503050201020203" pitchFamily="18" charset="0"/>
              </a:rPr>
              <a:t>Article I, the Constitution entrusts the enumerated powers in the Congress so that it may automatically fulfill the promise of that Great Charter; to protect those diverse groups among us with the armored cloak of ultimate Democracy; to realize the promise of Prosperity by protecting and providing for those in need; and to provide the indubitable instruments of Justice necessary to bring to fruition and ultimate enforcement the necessarily greater rights of the People over those reserved by the states.</a:t>
            </a:r>
          </a:p>
          <a:p>
            <a:pPr algn="just">
              <a:lnSpc>
                <a:spcPct val="100000"/>
              </a:lnSpc>
              <a:spcBef>
                <a:spcPts val="600"/>
              </a:spcBef>
              <a:tabLst>
                <a:tab pos="228600" algn="l"/>
              </a:tabLst>
            </a:pPr>
            <a:r>
              <a:rPr lang="en-US" sz="1800" dirty="0" smtClean="0">
                <a:solidFill>
                  <a:prstClr val="black"/>
                </a:solidFill>
                <a:ea typeface="Times New Roman" panose="02020603050405020304" pitchFamily="18" charset="0"/>
                <a:cs typeface="Adobe Devanagari" panose="02040503050201020203" pitchFamily="18" charset="0"/>
              </a:rPr>
              <a:t>The </a:t>
            </a:r>
            <a:r>
              <a:rPr lang="en-US" sz="1800" dirty="0">
                <a:solidFill>
                  <a:prstClr val="black"/>
                </a:solidFill>
                <a:ea typeface="Times New Roman" panose="02020603050405020304" pitchFamily="18" charset="0"/>
                <a:cs typeface="Adobe Devanagari" panose="02040503050201020203" pitchFamily="18" charset="0"/>
              </a:rPr>
              <a:t>least we can do to honor those who have sacrificed so much for the nation’s collective security is to see to it that Justice is Achieved.</a:t>
            </a:r>
          </a:p>
          <a:p>
            <a:pPr marL="0" indent="0" algn="just">
              <a:lnSpc>
                <a:spcPct val="100000"/>
              </a:lnSpc>
              <a:spcBef>
                <a:spcPts val="600"/>
              </a:spcBef>
              <a:buNone/>
              <a:tabLst>
                <a:tab pos="228600" algn="l"/>
              </a:tabLst>
            </a:pPr>
            <a:endParaRPr lang="en-US" sz="1800" dirty="0">
              <a:solidFill>
                <a:prstClr val="black"/>
              </a:solidFill>
              <a:ea typeface="Times New Roman" panose="02020603050405020304" pitchFamily="18" charset="0"/>
              <a:cs typeface="Adobe Devanagari" panose="02040503050201020203" pitchFamily="18" charset="0"/>
            </a:endParaRPr>
          </a:p>
          <a:p>
            <a:pPr marL="0" indent="0" algn="ctr">
              <a:lnSpc>
                <a:spcPct val="100000"/>
              </a:lnSpc>
              <a:spcBef>
                <a:spcPts val="600"/>
              </a:spcBef>
              <a:buNone/>
              <a:tabLst>
                <a:tab pos="228600" algn="l"/>
              </a:tabLst>
            </a:pPr>
            <a:r>
              <a:rPr lang="en-US" sz="1800" b="1" dirty="0">
                <a:solidFill>
                  <a:prstClr val="black"/>
                </a:solidFill>
                <a:ea typeface="Times New Roman" panose="02020603050405020304" pitchFamily="18" charset="0"/>
                <a:cs typeface="Adobe Devanagari" panose="02040503050201020203" pitchFamily="18" charset="0"/>
              </a:rPr>
              <a:t>PLEASE WELCOME ADVOCATE FRANCISCO JUAREZ TO THE PODIUM</a:t>
            </a:r>
          </a:p>
          <a:p>
            <a:pPr algn="just">
              <a:lnSpc>
                <a:spcPct val="100000"/>
              </a:lnSpc>
              <a:spcBef>
                <a:spcPts val="600"/>
              </a:spcBef>
              <a:tabLst>
                <a:tab pos="228600" algn="l"/>
              </a:tabLst>
            </a:pPr>
            <a:endParaRPr lang="en-US" sz="1800" dirty="0">
              <a:ea typeface="Calibri" panose="020F0502020204030204" pitchFamily="34" charset="0"/>
              <a:cs typeface="Adobe Devanagari" panose="02040503050201020203" pitchFamily="18" charset="0"/>
            </a:endParaRPr>
          </a:p>
          <a:p>
            <a:pPr algn="just">
              <a:lnSpc>
                <a:spcPct val="100000"/>
              </a:lnSpc>
              <a:spcBef>
                <a:spcPts val="0"/>
              </a:spcBef>
              <a:tabLst>
                <a:tab pos="228600" algn="l"/>
              </a:tabLst>
            </a:pPr>
            <a:endParaRPr lang="en-US" sz="1800" i="1" dirty="0">
              <a:ea typeface="Times New Roman" panose="02020603050405020304" pitchFamily="18" charset="0"/>
            </a:endParaRPr>
          </a:p>
        </p:txBody>
      </p:sp>
    </p:spTree>
    <p:extLst>
      <p:ext uri="{BB962C8B-B14F-4D97-AF65-F5344CB8AC3E}">
        <p14:creationId xmlns:p14="http://schemas.microsoft.com/office/powerpoint/2010/main" val="9581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0DB574-CCE2-4F23-9154-48510793F0B9}"/>
              </a:ext>
            </a:extLst>
          </p:cNvPr>
          <p:cNvSpPr>
            <a:spLocks noGrp="1"/>
          </p:cNvSpPr>
          <p:nvPr>
            <p:ph type="title"/>
          </p:nvPr>
        </p:nvSpPr>
        <p:spPr/>
        <p:txBody>
          <a:bodyPr>
            <a:normAutofit/>
          </a:bodyPr>
          <a:lstStyle/>
          <a:p>
            <a:r>
              <a:rPr lang="en-US" sz="3200" dirty="0">
                <a:latin typeface="Arial Narrow" panose="020B0606020202030204" pitchFamily="34" charset="0"/>
              </a:rPr>
              <a:t>                           The Solution, Keep the Best</a:t>
            </a:r>
            <a:br>
              <a:rPr lang="en-US" sz="3200" dirty="0">
                <a:latin typeface="Arial Narrow" panose="020B0606020202030204" pitchFamily="34" charset="0"/>
              </a:rPr>
            </a:br>
            <a:r>
              <a:rPr lang="en-US" sz="3200" dirty="0">
                <a:latin typeface="Arial Narrow" panose="020B0606020202030204" pitchFamily="34" charset="0"/>
              </a:rPr>
              <a:t>                             for Veterans, as intended</a:t>
            </a:r>
          </a:p>
        </p:txBody>
      </p:sp>
      <p:sp>
        <p:nvSpPr>
          <p:cNvPr id="3" name="Content Placeholder 2">
            <a:extLst>
              <a:ext uri="{FF2B5EF4-FFF2-40B4-BE49-F238E27FC236}">
                <a16:creationId xmlns="" xmlns:a16="http://schemas.microsoft.com/office/drawing/2014/main" id="{51CF548E-D4EE-4999-8886-1CAA2EC310FF}"/>
              </a:ext>
            </a:extLst>
          </p:cNvPr>
          <p:cNvSpPr>
            <a:spLocks noGrp="1"/>
          </p:cNvSpPr>
          <p:nvPr>
            <p:ph idx="1"/>
          </p:nvPr>
        </p:nvSpPr>
        <p:spPr/>
        <p:txBody>
          <a:bodyPr>
            <a:normAutofit fontScale="55000" lnSpcReduction="20000"/>
          </a:bodyPr>
          <a:lstStyle/>
          <a:p>
            <a:r>
              <a:rPr lang="en-US" dirty="0"/>
              <a:t>ACKNOWLEDGE, without influence of non-veteran special interests, that the </a:t>
            </a:r>
            <a:r>
              <a:rPr lang="en-US" u="sng" dirty="0"/>
              <a:t>Moral Obligation of America </a:t>
            </a:r>
            <a:r>
              <a:rPr lang="en-US" dirty="0"/>
              <a:t>to our Veterans is to GENUINELLY “care for those who have borne the battles”</a:t>
            </a:r>
          </a:p>
          <a:p>
            <a:r>
              <a:rPr lang="en-US" dirty="0"/>
              <a:t>There were 26 Million Veterans 3 years ago, today, there are 18.5. RECOGNIZE the sense of urgency relative to the human life that has been lost and will be lost by the history of disingenuous management, the current settlement plan and 2016 Leasing Act. </a:t>
            </a:r>
          </a:p>
          <a:p>
            <a:r>
              <a:rPr lang="en-US" dirty="0"/>
              <a:t>COMMIT to this statement, “One homeless, destitute and disabled Veteran is one too many and we must PRESERVE the intended use of the West Los Angeles Home property down to the last Veteran”</a:t>
            </a:r>
          </a:p>
          <a:p>
            <a:r>
              <a:rPr lang="en-US" dirty="0"/>
              <a:t>IMPOSE an immediate moratorium on the construction by Brentwood School and other non-veteran lease holders until each and every one of these concerns are openly addressed and genuinely facilitated by a federal judicial authority for the public court of opinion</a:t>
            </a:r>
          </a:p>
          <a:p>
            <a:r>
              <a:rPr lang="en-US" dirty="0"/>
              <a:t>DIRECT the newly formed National Veteran Community Oversight Board to INCLUDE grassroots Veterans from outside of California, further, to ESTABLISH a “</a:t>
            </a:r>
            <a:r>
              <a:rPr lang="en-US" b="1" u="sng" dirty="0"/>
              <a:t>Veteran Only</a:t>
            </a:r>
            <a:r>
              <a:rPr lang="en-US" dirty="0"/>
              <a:t>” guiding-principle for land-use policy that equally recognizes the needs of all GLA </a:t>
            </a:r>
          </a:p>
          <a:p>
            <a:r>
              <a:rPr lang="en-US" dirty="0"/>
              <a:t>REVISIT, SUPPORT and HIGHLIGHT the specificity, permanency and intentions for land-use of the two </a:t>
            </a:r>
            <a:r>
              <a:rPr lang="en-US" b="1" u="sng" dirty="0"/>
              <a:t>deeded gift-land</a:t>
            </a:r>
            <a:r>
              <a:rPr lang="en-US" dirty="0"/>
              <a:t>, the Home and the Beach, as the </a:t>
            </a:r>
            <a:r>
              <a:rPr lang="en-US" u="sng" dirty="0"/>
              <a:t>true and only Master Plan </a:t>
            </a:r>
            <a:r>
              <a:rPr lang="en-US" dirty="0"/>
              <a:t>for the Pacific Branch of the Old Soldiers Home</a:t>
            </a:r>
          </a:p>
          <a:p>
            <a:r>
              <a:rPr lang="en-US" dirty="0"/>
              <a:t>CONSIDER a Constitutional Amendment of the terms conditions, spirit and intent of the Act of the 49</a:t>
            </a:r>
            <a:r>
              <a:rPr lang="en-US" baseline="30000" dirty="0"/>
              <a:t>th</a:t>
            </a:r>
            <a:r>
              <a:rPr lang="en-US" dirty="0"/>
              <a:t> Congress of the United States of America, the execution of the Deeds of 1888 and the establishment of a “HOME” for disabled Veterans in order to prevent the special interest collusion with rogue government bureaucrats that look at Veteran resources like buzzards over a dead body</a:t>
            </a:r>
          </a:p>
          <a:p>
            <a:r>
              <a:rPr lang="en-US" dirty="0"/>
              <a:t>Above all, </a:t>
            </a:r>
            <a:r>
              <a:rPr lang="en-US" b="1" u="sng" dirty="0">
                <a:solidFill>
                  <a:srgbClr val="FF0000"/>
                </a:solidFill>
              </a:rPr>
              <a:t>FRAME</a:t>
            </a:r>
            <a:r>
              <a:rPr lang="en-US" dirty="0"/>
              <a:t>, without influence of BWS, or, UCLA, or, any other special interest, all planning and programs on the gift-land within the terms, conditions, spirit and intent of your acknowledgements commitments, impositions, directions, support and considerations to, forever, prohibit any entity or service that is not 100% direct benefit for Disabled Veterans onto the gift-land</a:t>
            </a:r>
          </a:p>
        </p:txBody>
      </p:sp>
      <p:pic>
        <p:nvPicPr>
          <p:cNvPr id="5" name="Picture 4">
            <a:extLst>
              <a:ext uri="{FF2B5EF4-FFF2-40B4-BE49-F238E27FC236}">
                <a16:creationId xmlns="" xmlns:a16="http://schemas.microsoft.com/office/drawing/2014/main" id="{A8C68086-D8A2-4790-88A4-AAC0D2ED3C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9541" y="457455"/>
            <a:ext cx="3078760" cy="1140902"/>
          </a:xfrm>
          <a:prstGeom prst="rect">
            <a:avLst/>
          </a:prstGeom>
        </p:spPr>
      </p:pic>
      <p:pic>
        <p:nvPicPr>
          <p:cNvPr id="6" name="Picture 5">
            <a:extLst>
              <a:ext uri="{FF2B5EF4-FFF2-40B4-BE49-F238E27FC236}">
                <a16:creationId xmlns="" xmlns:a16="http://schemas.microsoft.com/office/drawing/2014/main" id="{CFB2CF35-6814-4C84-8F0E-F3B1D1E8C9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0833" y="457456"/>
            <a:ext cx="1997279" cy="1140902"/>
          </a:xfrm>
          <a:prstGeom prst="rect">
            <a:avLst/>
          </a:prstGeom>
        </p:spPr>
      </p:pic>
    </p:spTree>
    <p:extLst>
      <p:ext uri="{BB962C8B-B14F-4D97-AF65-F5344CB8AC3E}">
        <p14:creationId xmlns:p14="http://schemas.microsoft.com/office/powerpoint/2010/main" val="126711231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79150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2513965"/>
            <a:ext cx="10515600" cy="1325563"/>
          </a:xfrm>
        </p:spPr>
        <p:txBody>
          <a:bodyPr>
            <a:normAutofit/>
          </a:bodyPr>
          <a:lstStyle/>
          <a:p>
            <a:pPr algn="ctr"/>
            <a:r>
              <a:rPr lang="en-US" sz="2800" dirty="0"/>
              <a:t>BARBARA WRIGHT</a:t>
            </a:r>
            <a:r>
              <a:rPr lang="en-US" sz="2800" b="1" dirty="0"/>
              <a:t/>
            </a:r>
            <a:br>
              <a:rPr lang="en-US" sz="2800" b="1" dirty="0"/>
            </a:br>
            <a:r>
              <a:rPr lang="en-US" sz="2800" b="1" dirty="0"/>
              <a:t>Missing Records-Broken Promises</a:t>
            </a:r>
            <a:r>
              <a:rPr lang="en-US" sz="2800" dirty="0"/>
              <a:t/>
            </a:r>
            <a:br>
              <a:rPr lang="en-US" sz="2800" dirty="0"/>
            </a:br>
            <a:endParaRPr lang="en-US" sz="2800" dirty="0">
              <a:latin typeface="+mn-lt"/>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56669" y="605666"/>
            <a:ext cx="3743847" cy="1590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168501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Missing Records-Broken Promises</a:t>
            </a:r>
            <a:r>
              <a:rPr lang="en-US" sz="2800" dirty="0"/>
              <a:t/>
            </a:r>
            <a:br>
              <a:rPr lang="en-US" sz="2800" dirty="0"/>
            </a:br>
            <a:endParaRPr lang="en-US" sz="2800" dirty="0">
              <a:latin typeface="+mn-lt"/>
            </a:endParaRPr>
          </a:p>
        </p:txBody>
      </p:sp>
      <p:sp>
        <p:nvSpPr>
          <p:cNvPr id="3" name="Content Placeholder 2"/>
          <p:cNvSpPr>
            <a:spLocks noGrp="1"/>
          </p:cNvSpPr>
          <p:nvPr>
            <p:ph idx="1"/>
          </p:nvPr>
        </p:nvSpPr>
        <p:spPr/>
        <p:txBody>
          <a:bodyPr>
            <a:normAutofit/>
          </a:bodyPr>
          <a:lstStyle/>
          <a:p>
            <a:pPr lvl="0">
              <a:spcBef>
                <a:spcPts val="600"/>
              </a:spcBef>
            </a:pPr>
            <a:r>
              <a:rPr lang="en-US" sz="2000" dirty="0"/>
              <a:t>During the Vietnam War Era and up to 1982 The Central Intelligence Agency ran All Off Shore Special Ops.</a:t>
            </a:r>
          </a:p>
          <a:p>
            <a:pPr lvl="0">
              <a:spcBef>
                <a:spcPts val="600"/>
              </a:spcBef>
            </a:pPr>
            <a:r>
              <a:rPr lang="en-US" sz="2000" dirty="0"/>
              <a:t>Units that wore no insignia on their uniforms, had no dog tags or ID cards and only went by a nickname are Special Ops units which means that if they were stationed off shore that they were in a Central Intelligence Agency ran unit.</a:t>
            </a:r>
          </a:p>
          <a:p>
            <a:pPr lvl="0">
              <a:spcBef>
                <a:spcPts val="600"/>
              </a:spcBef>
            </a:pPr>
            <a:r>
              <a:rPr lang="en-US" sz="2000" dirty="0"/>
              <a:t>According to Col. Lloyd Hargas, Liaison to the Central Intelligence Agency from the US Army for 11 years during the Vietnam War Era if records are not found at either National Personnel Records Center or National Archives and Records Administration then they are in the possession of the Central Intelligence Agency</a:t>
            </a:r>
          </a:p>
          <a:p>
            <a:pPr>
              <a:spcBef>
                <a:spcPts val="600"/>
              </a:spcBef>
            </a:pPr>
            <a:r>
              <a:rPr lang="en-US" sz="2000" dirty="0"/>
              <a:t>Thousands of veterans were “seconded” or “Loaned “ to the Central Intelligence Agency for missions in SE Asia and Korea and elsewhere prior to the formation of Special Ops Command at Ft. Bragg in 1982.  The records of their service in a Central Intelligence Agency backed unit are not in their Military Personnel Files found at National Personnel Records Center which means that they are stored with the Central Intelligence Agency.</a:t>
            </a:r>
          </a:p>
          <a:p>
            <a:pPr lvl="0"/>
            <a:endParaRPr lang="en-US" sz="1800" dirty="0"/>
          </a:p>
          <a:p>
            <a:endParaRPr lang="en-US" dirty="0"/>
          </a:p>
        </p:txBody>
      </p:sp>
    </p:spTree>
    <p:extLst>
      <p:ext uri="{BB962C8B-B14F-4D97-AF65-F5344CB8AC3E}">
        <p14:creationId xmlns:p14="http://schemas.microsoft.com/office/powerpoint/2010/main" val="41866973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Missing Records-Broken Promises</a:t>
            </a:r>
            <a:r>
              <a:rPr lang="en-US" sz="2800" dirty="0"/>
              <a:t/>
            </a:r>
            <a:br>
              <a:rPr lang="en-US" sz="2800" dirty="0"/>
            </a:br>
            <a:endParaRPr lang="en-US" sz="2800" dirty="0"/>
          </a:p>
        </p:txBody>
      </p:sp>
      <p:sp>
        <p:nvSpPr>
          <p:cNvPr id="3" name="Content Placeholder 2"/>
          <p:cNvSpPr>
            <a:spLocks noGrp="1"/>
          </p:cNvSpPr>
          <p:nvPr>
            <p:ph idx="1"/>
          </p:nvPr>
        </p:nvSpPr>
        <p:spPr>
          <a:xfrm>
            <a:off x="838200" y="1307465"/>
            <a:ext cx="10515600" cy="4351338"/>
          </a:xfrm>
        </p:spPr>
        <p:txBody>
          <a:bodyPr>
            <a:noAutofit/>
          </a:bodyPr>
          <a:lstStyle/>
          <a:p>
            <a:pPr lvl="0">
              <a:spcBef>
                <a:spcPts val="600"/>
              </a:spcBef>
            </a:pPr>
            <a:r>
              <a:rPr lang="en-US" sz="2200" dirty="0"/>
              <a:t>If one contacts Department of Defense  Consolidated Adjudications Facility if you were employed by the Central Intelligence Agency </a:t>
            </a:r>
            <a:r>
              <a:rPr lang="en-US" sz="2200" dirty="0" smtClean="0"/>
              <a:t>then "The </a:t>
            </a:r>
            <a:r>
              <a:rPr lang="en-US" sz="2200" dirty="0"/>
              <a:t>Central Intelligence  Agency has jurisdiction over Personnel File therefore is presumable that if one were to submit a Freedom of Information Act Request to the Central Intelligence Agency they should at least provide the veteran with a GLOMAR letter that will suffice as proof of injury to allow the Veteran to collect Department of Veterans Affairs benefits</a:t>
            </a:r>
          </a:p>
          <a:p>
            <a:pPr lvl="0">
              <a:spcBef>
                <a:spcPts val="600"/>
              </a:spcBef>
            </a:pPr>
            <a:r>
              <a:rPr lang="en-US" sz="2200" dirty="0"/>
              <a:t>Congress must hold hearings to find out what the CIA did with their Off Shore Special Ops records and IF they can not account for them them, Congress should make the decision that the records were Spoilated and Congress must come up with a plan, immediately, whereby these vets get the benefits they were promised when they enlisted in the military and the benefits they earned by serving in very dangerous theaters of operations.   Congress should also enact legislation whereby any vet who claims to be Special Ops during that time period shall be given a Service Connected rating of 100% T&amp;P and paid 10 years back pay as compensation for not receiving a copy of their 201 file when they left the military.</a:t>
            </a:r>
          </a:p>
          <a:p>
            <a:endParaRPr lang="en-US" sz="2200" dirty="0"/>
          </a:p>
        </p:txBody>
      </p:sp>
    </p:spTree>
    <p:extLst>
      <p:ext uri="{BB962C8B-B14F-4D97-AF65-F5344CB8AC3E}">
        <p14:creationId xmlns:p14="http://schemas.microsoft.com/office/powerpoint/2010/main" val="77116139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21937"/>
          </a:xfrm>
        </p:spPr>
        <p:txBody>
          <a:bodyPr>
            <a:noAutofit/>
          </a:bodyPr>
          <a:lstStyle/>
          <a:p>
            <a:pPr algn="ctr"/>
            <a:r>
              <a:rPr lang="en-US" sz="2800" dirty="0"/>
              <a:t> </a:t>
            </a: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smtClean="0"/>
              <a:t>OPERATION </a:t>
            </a:r>
            <a:r>
              <a:rPr lang="en-US" sz="2800" dirty="0"/>
              <a:t>FIRING FOR EFFECT, </a:t>
            </a:r>
            <a:r>
              <a:rPr lang="en-US" sz="2800" dirty="0" err="1"/>
              <a:t>INC</a:t>
            </a:r>
            <a:r>
              <a:rPr lang="en-US" sz="2800" dirty="0"/>
              <a:t/>
            </a:r>
            <a:br>
              <a:rPr lang="en-US" sz="2800" dirty="0"/>
            </a:br>
            <a:r>
              <a:rPr lang="en-US" sz="2800" dirty="0"/>
              <a:t>Gene D. Simes, President</a:t>
            </a:r>
            <a:br>
              <a:rPr lang="en-US" sz="2800" dirty="0"/>
            </a:br>
            <a:r>
              <a:rPr lang="en-US" sz="2800" dirty="0"/>
              <a:t>Presents</a:t>
            </a:r>
            <a:br>
              <a:rPr lang="en-US" sz="2800" dirty="0"/>
            </a:br>
            <a:r>
              <a:rPr lang="en-US" sz="2800" dirty="0"/>
              <a:t>Whistle Blowers Exposing </a:t>
            </a:r>
            <a:br>
              <a:rPr lang="en-US" sz="2800" dirty="0"/>
            </a:br>
            <a:r>
              <a:rPr lang="en-US" sz="2800" dirty="0"/>
              <a:t/>
            </a:r>
            <a:br>
              <a:rPr lang="en-US" sz="2800" dirty="0"/>
            </a:br>
            <a:endParaRPr lang="en-US" sz="2800" dirty="0"/>
          </a:p>
        </p:txBody>
      </p:sp>
      <p:sp>
        <p:nvSpPr>
          <p:cNvPr id="3" name="Content Placeholder 2"/>
          <p:cNvSpPr>
            <a:spLocks noGrp="1"/>
          </p:cNvSpPr>
          <p:nvPr>
            <p:ph idx="1"/>
          </p:nvPr>
        </p:nvSpPr>
        <p:spPr>
          <a:xfrm>
            <a:off x="589085" y="2247656"/>
            <a:ext cx="10870222" cy="4351338"/>
          </a:xfrm>
        </p:spPr>
        <p:txBody>
          <a:bodyPr>
            <a:noAutofit/>
          </a:bodyPr>
          <a:lstStyle/>
          <a:p>
            <a:r>
              <a:rPr lang="en-US" sz="2200" dirty="0"/>
              <a:t>In conclusion:</a:t>
            </a:r>
          </a:p>
          <a:p>
            <a:r>
              <a:rPr lang="en-US" sz="2200" dirty="0" smtClean="0"/>
              <a:t>The </a:t>
            </a:r>
            <a:r>
              <a:rPr lang="en-US" sz="2200" dirty="0"/>
              <a:t>abuse and threats that are flooding areas of the Department of Veterans Affairs, is no different then what we, see and hear each and every day on the news, with those that has been elected to serve. The taxpayers of this Nation.</a:t>
            </a:r>
          </a:p>
          <a:p>
            <a:r>
              <a:rPr lang="en-US" sz="2200" dirty="0" smtClean="0"/>
              <a:t>This </a:t>
            </a:r>
            <a:r>
              <a:rPr lang="en-US" sz="2200" dirty="0"/>
              <a:t>must end the only way to end, this is to appoint a person such as General John Kelly, as a third party to oversee the Secretary and the assisting Secretary, of the Department of Veterans Affairs that can’t be trusted. His .leadership has allowed this to go on and </a:t>
            </a:r>
            <a:r>
              <a:rPr lang="en-US" sz="2200" dirty="0" err="1"/>
              <a:t>OFFE</a:t>
            </a:r>
            <a:r>
              <a:rPr lang="en-US" sz="2200" dirty="0"/>
              <a:t>, </a:t>
            </a:r>
            <a:r>
              <a:rPr lang="en-US" sz="2200" dirty="0" err="1"/>
              <a:t>OFFE</a:t>
            </a:r>
            <a:r>
              <a:rPr lang="en-US" sz="2200" dirty="0"/>
              <a:t> and its committee, will be bringing this before the media.</a:t>
            </a:r>
          </a:p>
          <a:p>
            <a:pPr>
              <a:spcBef>
                <a:spcPts val="600"/>
              </a:spcBef>
            </a:pPr>
            <a:r>
              <a:rPr lang="en-US" sz="2200" dirty="0" smtClean="0"/>
              <a:t>The </a:t>
            </a:r>
            <a:r>
              <a:rPr lang="en-US" sz="2200" dirty="0"/>
              <a:t>Secretary, of the Department of Veterans Affairs should not have been allowed to come aboard onto this administration from a prier  </a:t>
            </a:r>
            <a:r>
              <a:rPr lang="en-US" sz="2200" dirty="0" smtClean="0"/>
              <a:t>administration. </a:t>
            </a:r>
            <a:r>
              <a:rPr lang="en-US" sz="2200" dirty="0"/>
              <a:t>(This is why </a:t>
            </a:r>
            <a:r>
              <a:rPr lang="en-US" sz="2200" dirty="0" err="1"/>
              <a:t>OFFE</a:t>
            </a:r>
            <a:r>
              <a:rPr lang="en-US" sz="2200" dirty="0"/>
              <a:t>, is asking the President to clean house and drain the swamps.)</a:t>
            </a:r>
          </a:p>
          <a:p>
            <a:pPr marL="0" indent="0">
              <a:spcBef>
                <a:spcPts val="600"/>
              </a:spcBef>
              <a:buNone/>
            </a:pPr>
            <a:r>
              <a:rPr lang="en-US" sz="2200" dirty="0" smtClean="0"/>
              <a:t>  </a:t>
            </a:r>
          </a:p>
          <a:p>
            <a:pPr marL="0" indent="0">
              <a:spcBef>
                <a:spcPts val="600"/>
              </a:spcBef>
              <a:buNone/>
            </a:pPr>
            <a:r>
              <a:rPr lang="en-US" sz="2200" dirty="0" smtClean="0"/>
              <a:t>    </a:t>
            </a:r>
            <a:endParaRPr lang="en-US" sz="2200" dirty="0"/>
          </a:p>
        </p:txBody>
      </p:sp>
    </p:spTree>
    <p:extLst>
      <p:ext uri="{BB962C8B-B14F-4D97-AF65-F5344CB8AC3E}">
        <p14:creationId xmlns:p14="http://schemas.microsoft.com/office/powerpoint/2010/main" val="3827092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8333" y="1443841"/>
            <a:ext cx="10247841" cy="4632166"/>
          </a:xfrm>
          <a:prstGeom prst="rect">
            <a:avLst/>
          </a:prstGeom>
        </p:spPr>
        <p:txBody>
          <a:bodyPr wrap="square">
            <a:spAutoFit/>
          </a:bodyPr>
          <a:lstStyle/>
          <a:p>
            <a:pPr marL="342900" indent="-342900">
              <a:lnSpc>
                <a:spcPct val="70000"/>
              </a:lnSpc>
              <a:spcBef>
                <a:spcPts val="600"/>
              </a:spcBef>
              <a:buAutoNum type="arabicPeriod"/>
            </a:pPr>
            <a:r>
              <a:rPr lang="en-US" dirty="0"/>
              <a:t>Records prove I was unlawfully and intentionally deprived of chiropractic, acupuncture, massage   </a:t>
            </a:r>
          </a:p>
          <a:p>
            <a:pPr>
              <a:lnSpc>
                <a:spcPct val="70000"/>
              </a:lnSpc>
              <a:spcBef>
                <a:spcPts val="600"/>
              </a:spcBef>
            </a:pPr>
            <a:r>
              <a:rPr lang="en-US" dirty="0"/>
              <a:t>       therapy and or medications for pain management several times since 2010.</a:t>
            </a:r>
          </a:p>
          <a:p>
            <a:pPr>
              <a:lnSpc>
                <a:spcPct val="70000"/>
              </a:lnSpc>
              <a:spcBef>
                <a:spcPts val="600"/>
              </a:spcBef>
            </a:pPr>
            <a:endParaRPr lang="en-US" dirty="0"/>
          </a:p>
          <a:p>
            <a:pPr marL="342900" indent="-342900">
              <a:lnSpc>
                <a:spcPct val="70000"/>
              </a:lnSpc>
              <a:spcBef>
                <a:spcPts val="600"/>
              </a:spcBef>
              <a:buAutoNum type="arabicPeriod" startAt="2"/>
            </a:pPr>
            <a:r>
              <a:rPr lang="en-US" dirty="0"/>
              <a:t>My pain meds were suddenly stopped forcing me to go cold turkey because of the failure of the </a:t>
            </a:r>
          </a:p>
          <a:p>
            <a:pPr>
              <a:lnSpc>
                <a:spcPct val="70000"/>
              </a:lnSpc>
              <a:spcBef>
                <a:spcPts val="600"/>
              </a:spcBef>
            </a:pPr>
            <a:r>
              <a:rPr lang="en-US" dirty="0"/>
              <a:t>      VA to provide controlled detox back in 2011 and I was tortured for weeks on end. </a:t>
            </a:r>
          </a:p>
          <a:p>
            <a:pPr>
              <a:lnSpc>
                <a:spcPct val="70000"/>
              </a:lnSpc>
              <a:spcBef>
                <a:spcPts val="600"/>
              </a:spcBef>
            </a:pPr>
            <a:endParaRPr lang="en-US" dirty="0"/>
          </a:p>
          <a:p>
            <a:pPr marL="342900" indent="-342900">
              <a:lnSpc>
                <a:spcPct val="70000"/>
              </a:lnSpc>
              <a:spcBef>
                <a:spcPts val="600"/>
              </a:spcBef>
              <a:buAutoNum type="arabicPeriod" startAt="3"/>
            </a:pPr>
            <a:r>
              <a:rPr lang="en-US" dirty="0"/>
              <a:t>Records prove Dr. James Schlosser illegally cancelled the clinically reviewed and indicated pain </a:t>
            </a:r>
          </a:p>
          <a:p>
            <a:pPr>
              <a:lnSpc>
                <a:spcPct val="70000"/>
              </a:lnSpc>
              <a:spcBef>
                <a:spcPts val="600"/>
              </a:spcBef>
            </a:pPr>
            <a:r>
              <a:rPr lang="en-US" dirty="0"/>
              <a:t>       management treatment regime ordered by my VA Primary Care Physician in April 2017. </a:t>
            </a:r>
            <a:r>
              <a:rPr lang="en-US" b="1" dirty="0"/>
              <a:t>Dr.   </a:t>
            </a:r>
          </a:p>
          <a:p>
            <a:pPr>
              <a:lnSpc>
                <a:spcPct val="70000"/>
              </a:lnSpc>
              <a:spcBef>
                <a:spcPts val="600"/>
              </a:spcBef>
            </a:pPr>
            <a:r>
              <a:rPr lang="en-US" b="1" dirty="0"/>
              <a:t>       Schlosser’s unethical illegal actions later caused me to become suicidal due to extreme tortuous </a:t>
            </a:r>
          </a:p>
          <a:p>
            <a:pPr>
              <a:lnSpc>
                <a:spcPct val="70000"/>
              </a:lnSpc>
              <a:spcBef>
                <a:spcPts val="600"/>
              </a:spcBef>
            </a:pPr>
            <a:r>
              <a:rPr lang="en-US" b="1" dirty="0"/>
              <a:t>       pain</a:t>
            </a:r>
            <a:r>
              <a:rPr lang="en-US" dirty="0"/>
              <a:t> in June, 2017. Dr. Schlosser did this knowing I was at my most vulnerable moment and in </a:t>
            </a:r>
          </a:p>
          <a:p>
            <a:pPr>
              <a:lnSpc>
                <a:spcPct val="70000"/>
              </a:lnSpc>
              <a:spcBef>
                <a:spcPts val="600"/>
              </a:spcBef>
            </a:pPr>
            <a:r>
              <a:rPr lang="en-US" dirty="0"/>
              <a:t>       severe physical pain due to recent injuries sustained in an automobile accident so severe that it </a:t>
            </a:r>
          </a:p>
          <a:p>
            <a:pPr>
              <a:lnSpc>
                <a:spcPct val="70000"/>
              </a:lnSpc>
              <a:spcBef>
                <a:spcPts val="600"/>
              </a:spcBef>
            </a:pPr>
            <a:r>
              <a:rPr lang="en-US" dirty="0"/>
              <a:t>       totaled two cars.</a:t>
            </a:r>
          </a:p>
          <a:p>
            <a:pPr>
              <a:lnSpc>
                <a:spcPct val="70000"/>
              </a:lnSpc>
              <a:spcBef>
                <a:spcPts val="600"/>
              </a:spcBef>
            </a:pPr>
            <a:endParaRPr lang="en-US" dirty="0"/>
          </a:p>
          <a:p>
            <a:pPr>
              <a:lnSpc>
                <a:spcPct val="70000"/>
              </a:lnSpc>
              <a:spcBef>
                <a:spcPts val="600"/>
              </a:spcBef>
            </a:pPr>
            <a:r>
              <a:rPr lang="en-US" dirty="0"/>
              <a:t> 4.  Dr. Schlosser violated my civil rights, patient rights and administrative due process rights by </a:t>
            </a:r>
          </a:p>
          <a:p>
            <a:pPr>
              <a:lnSpc>
                <a:spcPct val="70000"/>
              </a:lnSpc>
              <a:spcBef>
                <a:spcPts val="600"/>
              </a:spcBef>
            </a:pPr>
            <a:r>
              <a:rPr lang="en-US" dirty="0"/>
              <a:t>       ignoring paragraph “2. e)” in the VHA Hierarchy of Care Memo clearly establishing those rights and </a:t>
            </a:r>
          </a:p>
          <a:p>
            <a:pPr>
              <a:lnSpc>
                <a:spcPct val="70000"/>
              </a:lnSpc>
              <a:spcBef>
                <a:spcPts val="600"/>
              </a:spcBef>
            </a:pPr>
            <a:r>
              <a:rPr lang="en-US" dirty="0"/>
              <a:t>       is still current VHA policy today.</a:t>
            </a:r>
          </a:p>
          <a:p>
            <a:pPr>
              <a:lnSpc>
                <a:spcPct val="70000"/>
              </a:lnSpc>
              <a:spcBef>
                <a:spcPts val="600"/>
              </a:spcBef>
            </a:pPr>
            <a:endParaRPr lang="en-US" dirty="0"/>
          </a:p>
        </p:txBody>
      </p:sp>
      <p:sp>
        <p:nvSpPr>
          <p:cNvPr id="3" name="Title 2"/>
          <p:cNvSpPr>
            <a:spLocks noGrp="1"/>
          </p:cNvSpPr>
          <p:nvPr>
            <p:ph type="title"/>
          </p:nvPr>
        </p:nvSpPr>
        <p:spPr/>
        <p:txBody>
          <a:bodyPr>
            <a:noAutofit/>
          </a:bodyPr>
          <a:lstStyle/>
          <a:p>
            <a:pPr algn="ctr"/>
            <a:r>
              <a:rPr lang="en-US" sz="3200" dirty="0"/>
              <a:t>David Anthony Woody (3406)</a:t>
            </a:r>
            <a:br>
              <a:rPr lang="en-US" sz="3200" dirty="0"/>
            </a:br>
            <a:r>
              <a:rPr lang="en-US" sz="3200" dirty="0"/>
              <a:t>US Navy Chief Petty Officer (Ret.)</a:t>
            </a:r>
            <a:br>
              <a:rPr lang="en-US" sz="3200" dirty="0"/>
            </a:br>
            <a:endParaRPr lang="en-US" sz="3200" dirty="0"/>
          </a:p>
        </p:txBody>
      </p:sp>
    </p:spTree>
    <p:extLst>
      <p:ext uri="{BB962C8B-B14F-4D97-AF65-F5344CB8AC3E}">
        <p14:creationId xmlns:p14="http://schemas.microsoft.com/office/powerpoint/2010/main" val="3265819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1" y="1809392"/>
            <a:ext cx="10753724" cy="5299912"/>
          </a:xfrm>
          <a:prstGeom prst="rect">
            <a:avLst/>
          </a:prstGeom>
        </p:spPr>
        <p:txBody>
          <a:bodyPr wrap="square">
            <a:spAutoFit/>
          </a:bodyPr>
          <a:lstStyle/>
          <a:p>
            <a:pPr marL="342900" indent="-342900">
              <a:lnSpc>
                <a:spcPct val="70000"/>
              </a:lnSpc>
              <a:buAutoNum type="arabicPeriod" startAt="5"/>
            </a:pPr>
            <a:r>
              <a:rPr lang="en-US" sz="2400" dirty="0"/>
              <a:t>Records will show how Dr. Schlosser attempted to tamper with a New Hampshire State Licensing Board investigation. Via FOIA legally acquired evidence I have a chain of Dr. Schlosser’s own “smoking gun” emails proving his attempts to Obstruct Justice.</a:t>
            </a:r>
          </a:p>
          <a:p>
            <a:pPr>
              <a:lnSpc>
                <a:spcPct val="70000"/>
              </a:lnSpc>
            </a:pPr>
            <a:endParaRPr lang="en-US" sz="2400" dirty="0"/>
          </a:p>
          <a:p>
            <a:pPr marL="342900" indent="-342900">
              <a:lnSpc>
                <a:spcPct val="70000"/>
              </a:lnSpc>
              <a:buAutoNum type="arabicPeriod" startAt="6"/>
            </a:pPr>
            <a:r>
              <a:rPr lang="en-US" sz="2400" dirty="0"/>
              <a:t>His own emails also prove Dr. Schlosser slandered me to the NHSLB in his response letter to them accusing me of a felony saying I threatened to kill him, however my medical records show that never happened. Keep in mind he was under active investigation due his malicious actions against me and his intent was to make me look like “the crazy insane veteran” to the NHSLB </a:t>
            </a:r>
          </a:p>
          <a:p>
            <a:pPr>
              <a:lnSpc>
                <a:spcPct val="70000"/>
              </a:lnSpc>
            </a:pPr>
            <a:r>
              <a:rPr lang="en-US" sz="2400" dirty="0"/>
              <a:t>       investigator.</a:t>
            </a:r>
          </a:p>
          <a:p>
            <a:pPr>
              <a:lnSpc>
                <a:spcPct val="70000"/>
              </a:lnSpc>
            </a:pPr>
            <a:endParaRPr lang="en-US" sz="2400" dirty="0"/>
          </a:p>
          <a:p>
            <a:pPr marL="342900" indent="-342900">
              <a:lnSpc>
                <a:spcPct val="70000"/>
              </a:lnSpc>
              <a:buAutoNum type="arabicPeriod" startAt="7"/>
            </a:pPr>
            <a:r>
              <a:rPr lang="en-US" sz="2400" dirty="0"/>
              <a:t>Internal emails and other VA records prove Dr. Schlosser mislead Dr. Panesar tricking her into submitting falsified consults to replace my PCP’s original pain management consult requests that were cancelled by Dr. Schlosser earlier. That action deprived me of pain management care and was contrary to what my VA doctor ordered. These actions caused me so much pain I panicked in fear and ultimately became suicidal because of those actions.</a:t>
            </a:r>
          </a:p>
          <a:p>
            <a:endParaRPr lang="en-US" dirty="0"/>
          </a:p>
          <a:p>
            <a:endParaRPr lang="en-US" dirty="0"/>
          </a:p>
        </p:txBody>
      </p:sp>
      <p:sp>
        <p:nvSpPr>
          <p:cNvPr id="3" name="Title 2"/>
          <p:cNvSpPr>
            <a:spLocks noGrp="1"/>
          </p:cNvSpPr>
          <p:nvPr>
            <p:ph type="title"/>
          </p:nvPr>
        </p:nvSpPr>
        <p:spPr/>
        <p:txBody>
          <a:bodyPr>
            <a:normAutofit/>
          </a:bodyPr>
          <a:lstStyle/>
          <a:p>
            <a:pPr algn="ctr"/>
            <a:r>
              <a:rPr lang="en-US" sz="3200" dirty="0"/>
              <a:t>David Anthony Woody (3406)</a:t>
            </a:r>
            <a:br>
              <a:rPr lang="en-US" sz="3200" dirty="0"/>
            </a:br>
            <a:r>
              <a:rPr lang="en-US" sz="3200" dirty="0"/>
              <a:t>US Navy Chief Petty Officer (Ret.)</a:t>
            </a:r>
          </a:p>
        </p:txBody>
      </p:sp>
    </p:spTree>
    <p:extLst>
      <p:ext uri="{BB962C8B-B14F-4D97-AF65-F5344CB8AC3E}">
        <p14:creationId xmlns:p14="http://schemas.microsoft.com/office/powerpoint/2010/main" val="836705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0075" y="1928843"/>
            <a:ext cx="10753725" cy="4036170"/>
          </a:xfrm>
          <a:prstGeom prst="rect">
            <a:avLst/>
          </a:prstGeom>
        </p:spPr>
        <p:txBody>
          <a:bodyPr wrap="square">
            <a:spAutoFit/>
          </a:bodyPr>
          <a:lstStyle/>
          <a:p>
            <a:pPr marL="342900" indent="-342900">
              <a:lnSpc>
                <a:spcPct val="70000"/>
              </a:lnSpc>
              <a:spcBef>
                <a:spcPts val="600"/>
              </a:spcBef>
              <a:buAutoNum type="arabicPeriod" startAt="8"/>
            </a:pPr>
            <a:r>
              <a:rPr lang="en-US" sz="2400" dirty="0"/>
              <a:t>Records from my non-VA mental health provider Dr. Nicole Sawyer prove I was mentally  and emotional traumatized after being physically assaulted by the actions of VAMC  Manchester Chief of Staff that deprived me of the pain management care my doctor ordered.</a:t>
            </a:r>
          </a:p>
          <a:p>
            <a:pPr>
              <a:lnSpc>
                <a:spcPct val="70000"/>
              </a:lnSpc>
              <a:spcBef>
                <a:spcPts val="600"/>
              </a:spcBef>
            </a:pPr>
            <a:endParaRPr lang="en-US" sz="2400" dirty="0"/>
          </a:p>
          <a:p>
            <a:pPr marL="342900" indent="-342900">
              <a:lnSpc>
                <a:spcPct val="70000"/>
              </a:lnSpc>
              <a:spcBef>
                <a:spcPts val="600"/>
              </a:spcBef>
              <a:buAutoNum type="arabicPeriod" startAt="9"/>
            </a:pPr>
            <a:r>
              <a:rPr lang="en-US" sz="2400" dirty="0"/>
              <a:t>Local police records will show the impact on my mental health was serious enough to cause police intervention due to my anger at Dr. Schlosser for creating barriers to access to the pain management regimen that worked so well I had been off all medications, including narcotics, for several years up to that point. </a:t>
            </a:r>
          </a:p>
          <a:p>
            <a:pPr>
              <a:lnSpc>
                <a:spcPct val="70000"/>
              </a:lnSpc>
              <a:spcBef>
                <a:spcPts val="600"/>
              </a:spcBef>
            </a:pPr>
            <a:endParaRPr lang="en-US" sz="2400" dirty="0"/>
          </a:p>
          <a:p>
            <a:pPr marL="342900" indent="-342900">
              <a:lnSpc>
                <a:spcPct val="70000"/>
              </a:lnSpc>
              <a:spcBef>
                <a:spcPts val="600"/>
              </a:spcBef>
              <a:buAutoNum type="arabicPeriod" startAt="10"/>
            </a:pPr>
            <a:r>
              <a:rPr lang="en-US" sz="2400" dirty="0"/>
              <a:t>VAMC Manchester internal emails show VAMC Manchester Public Affairs Officer teaching three other top VAMC Manchester Administrators step by step instructions on how to read my emails “undetected” while preventing me from receiving an automated email return read receipt.</a:t>
            </a:r>
          </a:p>
        </p:txBody>
      </p:sp>
      <p:sp>
        <p:nvSpPr>
          <p:cNvPr id="3" name="Title 2"/>
          <p:cNvSpPr>
            <a:spLocks noGrp="1"/>
          </p:cNvSpPr>
          <p:nvPr>
            <p:ph type="title"/>
          </p:nvPr>
        </p:nvSpPr>
        <p:spPr/>
        <p:txBody>
          <a:bodyPr>
            <a:normAutofit/>
          </a:bodyPr>
          <a:lstStyle/>
          <a:p>
            <a:pPr algn="ctr"/>
            <a:r>
              <a:rPr lang="en-US" sz="3200" dirty="0"/>
              <a:t>David Anthony Woody (3406)</a:t>
            </a:r>
            <a:br>
              <a:rPr lang="en-US" sz="3200" dirty="0"/>
            </a:br>
            <a:r>
              <a:rPr lang="en-US" sz="3200" dirty="0"/>
              <a:t>US Navy Chief Petty Officer (Ret.)</a:t>
            </a:r>
          </a:p>
        </p:txBody>
      </p:sp>
    </p:spTree>
    <p:extLst>
      <p:ext uri="{BB962C8B-B14F-4D97-AF65-F5344CB8AC3E}">
        <p14:creationId xmlns:p14="http://schemas.microsoft.com/office/powerpoint/2010/main" val="3142095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5675" y="2453640"/>
            <a:ext cx="10473690" cy="1948180"/>
          </a:xfrm>
        </p:spPr>
        <p:txBody>
          <a:bodyPr>
            <a:normAutofit fontScale="90000"/>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sz="4000" dirty="0" smtClean="0"/>
              <a:t>VETERANS </a:t>
            </a:r>
            <a:r>
              <a:rPr lang="en-US" sz="4000" dirty="0"/>
              <a:t>NEWS TODAY DISCOVERIES IDENTIFIED VIA </a:t>
            </a:r>
            <a:r>
              <a:rPr lang="en-US" sz="4000" dirty="0" err="1"/>
              <a:t>FOIA</a:t>
            </a:r>
            <a:r>
              <a:rPr lang="en-US" sz="4000" dirty="0"/>
              <a:t> AND INVESTIGATIONS INTO OPERATION OF VARIOUS VA FACILITIES</a:t>
            </a:r>
          </a:p>
        </p:txBody>
      </p:sp>
      <p:sp>
        <p:nvSpPr>
          <p:cNvPr id="3" name="Subtitle 2"/>
          <p:cNvSpPr>
            <a:spLocks noGrp="1"/>
          </p:cNvSpPr>
          <p:nvPr>
            <p:ph type="subTitle" idx="1"/>
          </p:nvPr>
        </p:nvSpPr>
        <p:spPr>
          <a:xfrm>
            <a:off x="1478280" y="4470718"/>
            <a:ext cx="9144000" cy="1655762"/>
          </a:xfrm>
        </p:spPr>
        <p:txBody>
          <a:bodyPr/>
          <a:lstStyle/>
          <a:p>
            <a:r>
              <a:rPr lang="en-US" dirty="0"/>
              <a:t>BY</a:t>
            </a:r>
          </a:p>
          <a:p>
            <a:r>
              <a:rPr lang="en-US" dirty="0" smtClean="0"/>
              <a:t>PAUL </a:t>
            </a:r>
            <a:r>
              <a:rPr lang="en-US" dirty="0"/>
              <a:t>DIONNE, EDITOR</a:t>
            </a:r>
          </a:p>
          <a:p>
            <a:endParaRPr lang="en-US"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743" y="696278"/>
            <a:ext cx="374332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7049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75385"/>
          </a:xfrm>
        </p:spPr>
        <p:txBody>
          <a:bodyPr>
            <a:normAutofit/>
          </a:bodyPr>
          <a:lstStyle/>
          <a:p>
            <a:pPr algn="ctr"/>
            <a:r>
              <a:rPr lang="en-US" sz="3600"/>
              <a:t>ISSUES IDENTIFIED THROUGH INVESTIGATIVE REPORTING AS WELL AS INFO OBTAINED VIA FOIA</a:t>
            </a:r>
          </a:p>
        </p:txBody>
      </p:sp>
      <p:sp>
        <p:nvSpPr>
          <p:cNvPr id="3" name="Content Placeholder 2"/>
          <p:cNvSpPr>
            <a:spLocks noGrp="1"/>
          </p:cNvSpPr>
          <p:nvPr>
            <p:ph idx="1"/>
          </p:nvPr>
        </p:nvSpPr>
        <p:spPr>
          <a:xfrm>
            <a:off x="838200" y="1397000"/>
            <a:ext cx="10515600" cy="5142230"/>
          </a:xfrm>
        </p:spPr>
        <p:txBody>
          <a:bodyPr>
            <a:normAutofit/>
          </a:bodyPr>
          <a:lstStyle/>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US GOVERNMENT ENTERS INTO AGREEMENT TO ACCEPT LAND TO DEVELOP, AND MAINTAIN FOREVER, THE “DISABLED VOLUNTEER SOLDIERS HOME WEST OF THE ROCKY </a:t>
            </a:r>
            <a:r>
              <a:rPr lang="en-US" dirty="0" smtClean="0"/>
              <a:t>MOUNTAINS UNDER </a:t>
            </a:r>
            <a:r>
              <a:rPr lang="en-US" dirty="0"/>
              <a:t>ACT OF 1887</a:t>
            </a:r>
          </a:p>
          <a:p>
            <a:pPr marL="914400" lvl="1" indent="-457200">
              <a:buFont typeface="Arial" panose="020B0604020202020204" pitchFamily="34" charset="0"/>
              <a:buChar char="•"/>
            </a:pPr>
            <a:r>
              <a:rPr lang="en-US" sz="2400" dirty="0"/>
              <a:t>TOTAL OF OVER 851.17 ACRES ARE STILL PART OF DEEDED LAND</a:t>
            </a:r>
          </a:p>
          <a:p>
            <a:pPr marL="1828800" lvl="3" indent="-457200">
              <a:buFont typeface="Arial" panose="020B0604020202020204" pitchFamily="34" charset="0"/>
              <a:buChar char="•"/>
            </a:pPr>
            <a:r>
              <a:rPr lang="en-US" dirty="0"/>
              <a:t>Deed A was 300 acres given by John P Jones and Arcadia Bandini De Baker</a:t>
            </a:r>
          </a:p>
          <a:p>
            <a:pPr marL="2286000" lvl="4" indent="-457200">
              <a:buFont typeface="Arial" panose="020B0604020202020204" pitchFamily="34" charset="0"/>
              <a:buChar char="•"/>
            </a:pPr>
            <a:r>
              <a:rPr lang="en-US" sz="1600" dirty="0"/>
              <a:t>In 1899 20 acres of the above was </a:t>
            </a:r>
            <a:r>
              <a:rPr lang="en-US" sz="1600" dirty="0">
                <a:sym typeface="+mn-ea"/>
              </a:rPr>
              <a:t>returned to Santa Monica Land &amp; Water Co.</a:t>
            </a:r>
          </a:p>
          <a:p>
            <a:pPr marL="1828800" lvl="3" indent="-457200">
              <a:buFont typeface="Arial" panose="020B0604020202020204" pitchFamily="34" charset="0"/>
              <a:buChar char="•"/>
            </a:pPr>
            <a:r>
              <a:rPr lang="en-US" dirty="0"/>
              <a:t>Deed B John </a:t>
            </a:r>
            <a:r>
              <a:rPr lang="en-US" dirty="0" err="1"/>
              <a:t>Wolfskill</a:t>
            </a:r>
            <a:r>
              <a:rPr lang="en-US" dirty="0"/>
              <a:t>  gave another 300 acres</a:t>
            </a:r>
          </a:p>
          <a:p>
            <a:pPr marL="1828800" lvl="3" indent="-457200">
              <a:buFont typeface="Arial" panose="020B0604020202020204" pitchFamily="34" charset="0"/>
              <a:buChar char="•"/>
            </a:pPr>
            <a:r>
              <a:rPr lang="en-US" dirty="0"/>
              <a:t>Deed C Jones and De Baker gave an addition 235.5 acres</a:t>
            </a:r>
          </a:p>
          <a:p>
            <a:pPr marL="1828800" lvl="3" indent="-457200">
              <a:buFont typeface="Arial" panose="020B0604020202020204" pitchFamily="34" charset="0"/>
              <a:buChar char="•"/>
            </a:pPr>
            <a:r>
              <a:rPr lang="en-US" dirty="0"/>
              <a:t>Deed D Roy Jones gave the last plot of 35.67 acres </a:t>
            </a:r>
          </a:p>
          <a:p>
            <a:pPr marL="1828800" lvl="4" indent="0">
              <a:buFont typeface="Arial" panose="020B0604020202020204" pitchFamily="34" charset="0"/>
              <a:buNone/>
            </a:pPr>
            <a:endParaRPr lang="en-US" dirty="0"/>
          </a:p>
          <a:p>
            <a:pPr marL="457200" lvl="1" indent="0" algn="ctr">
              <a:buFont typeface="Arial" panose="020B0604020202020204" pitchFamily="34" charset="0"/>
              <a:buNone/>
            </a:pPr>
            <a:r>
              <a:rPr lang="en-US" b="1" u="sng" dirty="0"/>
              <a:t>VA CLAIMS THE TOTAL DEEDED PROPERTY IS LESS THAN 400 ACRES, SO HOW HAS THE REMAINDER OF THE PROPERTY MAGICALLY DISAPPEARED?  </a:t>
            </a:r>
          </a:p>
          <a:p>
            <a:pPr marL="457200" lvl="1" indent="0">
              <a:buFont typeface="Arial" panose="020B0604020202020204" pitchFamily="34" charset="0"/>
              <a:buNone/>
            </a:pPr>
            <a:endParaRPr lang="en-US" dirty="0"/>
          </a:p>
          <a:p>
            <a:pPr marL="1371600" lvl="3" indent="0">
              <a:buFont typeface="Arial" panose="020B0604020202020204" pitchFamily="34" charset="0"/>
              <a:buNone/>
            </a:pPr>
            <a:endParaRPr lang="en-US" dirty="0"/>
          </a:p>
        </p:txBody>
      </p:sp>
    </p:spTree>
    <p:extLst>
      <p:ext uri="{BB962C8B-B14F-4D97-AF65-F5344CB8AC3E}">
        <p14:creationId xmlns:p14="http://schemas.microsoft.com/office/powerpoint/2010/main" val="2502772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0525"/>
            <a:ext cx="10515600" cy="6194425"/>
          </a:xfrm>
        </p:spPr>
        <p:txBody>
          <a:bodyPr>
            <a:normAutofit fontScale="67500" lnSpcReduction="20000"/>
          </a:bodyPr>
          <a:lstStyle/>
          <a:p>
            <a:endParaRPr lang="en-US" dirty="0"/>
          </a:p>
          <a:p>
            <a:r>
              <a:rPr lang="en-US" dirty="0"/>
              <a:t>ERIC SHINSEKI, et al., Defendants. v. GREGORY </a:t>
            </a:r>
            <a:r>
              <a:rPr lang="en-US" dirty="0" err="1"/>
              <a:t>VALENTINI</a:t>
            </a:r>
            <a:r>
              <a:rPr lang="en-US" dirty="0"/>
              <a:t>, et al., Plaintiffs, Case No. 11-CV-04846-</a:t>
            </a:r>
            <a:r>
              <a:rPr lang="en-US" dirty="0" err="1"/>
              <a:t>SJO</a:t>
            </a:r>
            <a:r>
              <a:rPr lang="en-US" dirty="0"/>
              <a:t> (</a:t>
            </a:r>
            <a:r>
              <a:rPr lang="en-US" dirty="0" err="1"/>
              <a:t>MRWx</a:t>
            </a:r>
            <a:r>
              <a:rPr lang="en-US" dirty="0"/>
              <a:t>) The Honorable S. James Otero JUDGMENT UNITED STATES DISTRICT COURT CENTRAL DISTRICT OF CALIFORNIA</a:t>
            </a:r>
          </a:p>
          <a:p>
            <a:r>
              <a:rPr lang="en-US" dirty="0"/>
              <a:t>JUDGMENT The Court, having considered Plaintiffs’ and Defendants’ respective Motions for Summary Judgment, the Administrative Record filed in connection therewith, any responses and replies thereto, and any oral argument thereon, and good cause appearing therefore, IT IS HEREBY ORDERED, ADJUDGED, AND DECREED that the following agreements entered into by the Department of Veterans Affairs (“</a:t>
            </a:r>
            <a:r>
              <a:rPr lang="en-US" dirty="0" err="1"/>
              <a:t>DVA</a:t>
            </a:r>
            <a:r>
              <a:rPr lang="en-US" dirty="0"/>
              <a:t>”) concerning parcels of land and facilities located on the </a:t>
            </a:r>
            <a:r>
              <a:rPr lang="en-US" dirty="0" err="1"/>
              <a:t>DVA’s</a:t>
            </a:r>
            <a:r>
              <a:rPr lang="en-US" dirty="0"/>
              <a:t> West Los Angeles Campus are unauthorized by law and therefore void:  </a:t>
            </a:r>
            <a:r>
              <a:rPr lang="en-US" u="sng" dirty="0"/>
              <a:t>The March 1, 2010 agreement with Brentwood Schools</a:t>
            </a:r>
            <a:r>
              <a:rPr lang="en-US" dirty="0"/>
              <a:t>, and any amendments thereto;  The </a:t>
            </a:r>
            <a:r>
              <a:rPr lang="en-US" u="sng" dirty="0"/>
              <a:t>March 17, 2000 agreement for laundry services, which was assigned to Sodexho Marriot Laundry Services</a:t>
            </a:r>
            <a:r>
              <a:rPr lang="en-US" dirty="0"/>
              <a:t> on May 10, 2001, and any amendments thereto;  The </a:t>
            </a:r>
            <a:r>
              <a:rPr lang="en-US" u="sng" dirty="0"/>
              <a:t>May 1, 2001 agreement with UC Regents</a:t>
            </a:r>
            <a:r>
              <a:rPr lang="en-US" dirty="0"/>
              <a:t>, and any amendments thereto;  The </a:t>
            </a:r>
            <a:r>
              <a:rPr lang="en-US" u="sng" dirty="0"/>
              <a:t>August 10, 2006 agreement with Twentieth Century Fox Television</a:t>
            </a:r>
            <a:r>
              <a:rPr lang="en-US" dirty="0"/>
              <a:t>, and any amendments thereto;  </a:t>
            </a:r>
            <a:r>
              <a:rPr lang="en-US" u="sng" dirty="0"/>
              <a:t>The August 24, 2007 agreement with Veterans Park Conservancy</a:t>
            </a:r>
            <a:r>
              <a:rPr lang="en-US" dirty="0"/>
              <a:t>, and any amendments thereto;  The </a:t>
            </a:r>
            <a:r>
              <a:rPr lang="en-US" u="sng" dirty="0"/>
              <a:t>August 6, 2010 agreement with Westside Breakers Soccer Club</a:t>
            </a:r>
            <a:r>
              <a:rPr lang="en-US" dirty="0"/>
              <a:t>, and any amendments thereto;  The</a:t>
            </a:r>
            <a:r>
              <a:rPr lang="en-US" u="sng" dirty="0"/>
              <a:t> July 15, 2002 agreement with Westside Services</a:t>
            </a:r>
            <a:r>
              <a:rPr lang="en-US" dirty="0"/>
              <a:t>, LLC, and any amendments thereto;  The </a:t>
            </a:r>
            <a:r>
              <a:rPr lang="en-US" u="sng" dirty="0"/>
              <a:t>July 6, 2006 agreement with </a:t>
            </a:r>
            <a:r>
              <a:rPr lang="en-US" u="sng" dirty="0" err="1"/>
              <a:t>TCM</a:t>
            </a:r>
            <a:r>
              <a:rPr lang="en-US" u="sng" dirty="0"/>
              <a:t>, LLC</a:t>
            </a:r>
            <a:r>
              <a:rPr lang="en-US" dirty="0"/>
              <a:t>, and any amendments thereto;  The </a:t>
            </a:r>
            <a:r>
              <a:rPr lang="en-US" u="sng" dirty="0"/>
              <a:t>filming agreements which the </a:t>
            </a:r>
            <a:r>
              <a:rPr lang="en-US" u="sng" dirty="0" err="1"/>
              <a:t>DVA</a:t>
            </a:r>
            <a:r>
              <a:rPr lang="en-US" u="sng" dirty="0"/>
              <a:t> has entered into with various third parties</a:t>
            </a:r>
            <a:r>
              <a:rPr lang="en-US" dirty="0"/>
              <a:t> at various times;</a:t>
            </a:r>
          </a:p>
          <a:p>
            <a:r>
              <a:rPr lang="en-US" dirty="0"/>
              <a:t>The Court STAYS the enforcement of this Judgment with respect to these existing agreements pending the resolution of any appeal from this Judgment, or, if no party appeals this Judgment, for 180 days from the issuance of this Judgment.</a:t>
            </a:r>
          </a:p>
          <a:p>
            <a:r>
              <a:rPr lang="en-US" dirty="0"/>
              <a:t>IT IS SO ORDERED, ADJUDGED, AND DECREED.</a:t>
            </a:r>
          </a:p>
          <a:p>
            <a:r>
              <a:rPr lang="en-US" dirty="0"/>
              <a:t>Dated: August 29, 2013.</a:t>
            </a:r>
          </a:p>
          <a:p>
            <a:r>
              <a:rPr lang="en-US" dirty="0"/>
              <a:t>By: THE HONORABLE S. JAMES OTERO</a:t>
            </a:r>
          </a:p>
        </p:txBody>
      </p:sp>
    </p:spTree>
    <p:extLst>
      <p:ext uri="{BB962C8B-B14F-4D97-AF65-F5344CB8AC3E}">
        <p14:creationId xmlns:p14="http://schemas.microsoft.com/office/powerpoint/2010/main" val="1968546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0230"/>
          </a:xfrm>
        </p:spPr>
        <p:txBody>
          <a:bodyPr>
            <a:normAutofit fontScale="90000"/>
          </a:bodyPr>
          <a:lstStyle/>
          <a:p>
            <a:r>
              <a:rPr lang="en-US" sz="2000"/>
              <a:t>LEASE ISSUES CONTINUED:</a:t>
            </a:r>
            <a:br>
              <a:rPr lang="en-US" sz="2000"/>
            </a:br>
            <a:endParaRPr lang="en-US" sz="2000"/>
          </a:p>
        </p:txBody>
      </p:sp>
      <p:sp>
        <p:nvSpPr>
          <p:cNvPr id="3" name="Content Placeholder 2"/>
          <p:cNvSpPr>
            <a:spLocks noGrp="1"/>
          </p:cNvSpPr>
          <p:nvPr>
            <p:ph idx="1"/>
          </p:nvPr>
        </p:nvSpPr>
        <p:spPr>
          <a:xfrm>
            <a:off x="899160" y="935990"/>
            <a:ext cx="10271760" cy="5241290"/>
          </a:xfrm>
        </p:spPr>
        <p:txBody>
          <a:bodyPr>
            <a:noAutofit/>
          </a:bodyPr>
          <a:lstStyle/>
          <a:p>
            <a:pPr marL="350838" lvl="4" indent="-350838">
              <a:buFont typeface="Arial" panose="020B0604020202020204" pitchFamily="34" charset="0"/>
              <a:buChar char="•"/>
            </a:pPr>
            <a:endParaRPr lang="en-US" dirty="0">
              <a:sym typeface="+mn-ea"/>
            </a:endParaRPr>
          </a:p>
          <a:p>
            <a:pPr marL="350838" lvl="4" indent="-350838">
              <a:buFont typeface="Arial" panose="020B0604020202020204" pitchFamily="34" charset="0"/>
              <a:buChar char="•"/>
            </a:pPr>
            <a:r>
              <a:rPr lang="en-US" dirty="0" err="1">
                <a:sym typeface="+mn-ea"/>
              </a:rPr>
              <a:t>STEELEMENT</a:t>
            </a:r>
            <a:r>
              <a:rPr lang="en-US" dirty="0">
                <a:sym typeface="+mn-ea"/>
              </a:rPr>
              <a:t> REACHED   (See Settlement dated January 28, 2016)</a:t>
            </a:r>
            <a:endParaRPr lang="en-US" dirty="0"/>
          </a:p>
          <a:p>
            <a:pPr marL="350838" lvl="5" indent="-350838">
              <a:buFont typeface="Arial" panose="020B0604020202020204" pitchFamily="34" charset="0"/>
              <a:buChar char="•"/>
            </a:pPr>
            <a:r>
              <a:rPr lang="en-US" dirty="0">
                <a:sym typeface="+mn-ea"/>
              </a:rPr>
              <a:t>SEC. MCDONALD </a:t>
            </a:r>
            <a:r>
              <a:rPr lang="en-US" dirty="0" smtClean="0">
                <a:sym typeface="+mn-ea"/>
              </a:rPr>
              <a:t>DEVELOPS </a:t>
            </a:r>
            <a:r>
              <a:rPr lang="en-US" dirty="0">
                <a:sym typeface="+mn-ea"/>
              </a:rPr>
              <a:t>MASTER PLAN NOT EXIT STRATEGY </a:t>
            </a:r>
            <a:endParaRPr lang="en-US" dirty="0"/>
          </a:p>
          <a:p>
            <a:pPr marL="854075" lvl="6" indent="-854075">
              <a:buFont typeface="Arial" panose="020B0604020202020204" pitchFamily="34" charset="0"/>
              <a:buChar char="•"/>
            </a:pPr>
            <a:r>
              <a:rPr lang="en-US" dirty="0">
                <a:sym typeface="+mn-ea"/>
              </a:rPr>
              <a:t>MCDONALD PUSHES THROUGH WEST LOS ANGELES LEASING ACT 2016 (FEINSTEIN/LIEU)</a:t>
            </a:r>
            <a:endParaRPr lang="en-US" dirty="0"/>
          </a:p>
          <a:p>
            <a:pPr marL="854075" lvl="7" indent="-854075">
              <a:buFont typeface="Arial" panose="020B0604020202020204" pitchFamily="34" charset="0"/>
              <a:buChar char="•"/>
            </a:pPr>
            <a:r>
              <a:rPr lang="en-US" dirty="0">
                <a:sym typeface="+mn-ea"/>
              </a:rPr>
              <a:t>MCDONALD MISUSES ACT OF 2016 TO CREATE NEW LEASES WITH MANY OF THE SAME ENTITIES</a:t>
            </a:r>
          </a:p>
          <a:p>
            <a:pPr marL="854075" lvl="8" indent="-854075">
              <a:buFont typeface="Arial" panose="020B0604020202020204" pitchFamily="34" charset="0"/>
              <a:buChar char="•"/>
            </a:pPr>
            <a:r>
              <a:rPr lang="en-US" dirty="0">
                <a:sym typeface="+mn-ea"/>
              </a:rPr>
              <a:t>LEASES REWORDED TO INCLUDE FICTITIOUS CLAIM THAT VETERANS AND FAMILIES </a:t>
            </a:r>
            <a:r>
              <a:rPr lang="en-US" dirty="0" err="1">
                <a:sym typeface="+mn-ea"/>
              </a:rPr>
              <a:t>BENIFIT</a:t>
            </a:r>
            <a:endParaRPr lang="en-US" dirty="0">
              <a:sym typeface="+mn-ea"/>
            </a:endParaRPr>
          </a:p>
          <a:p>
            <a:pPr marL="854075" lvl="8" indent="-854075">
              <a:buFont typeface="Arial" panose="020B0604020202020204" pitchFamily="34" charset="0"/>
              <a:buNone/>
            </a:pPr>
            <a:r>
              <a:rPr lang="en-US" dirty="0">
                <a:sym typeface="+mn-ea"/>
              </a:rPr>
              <a:t>	Except for verbiage, many of the same trespassers are allowed to remain on land</a:t>
            </a:r>
          </a:p>
          <a:p>
            <a:pPr marL="746125" lvl="7" indent="-350838">
              <a:buFont typeface="Arial" panose="020B0604020202020204" pitchFamily="34" charset="0"/>
              <a:buChar char="•"/>
            </a:pPr>
            <a:r>
              <a:rPr lang="en-US" dirty="0" smtClean="0">
                <a:sym typeface="+mn-ea"/>
              </a:rPr>
              <a:t>TERMINATED </a:t>
            </a:r>
            <a:r>
              <a:rPr lang="en-US" dirty="0">
                <a:sym typeface="+mn-ea"/>
              </a:rPr>
              <a:t>LEASES:</a:t>
            </a:r>
          </a:p>
          <a:p>
            <a:pPr marL="746125" lvl="8" indent="-350838">
              <a:buFont typeface="Arial" panose="020B0604020202020204" pitchFamily="34" charset="0"/>
              <a:buChar char="•"/>
            </a:pPr>
            <a:r>
              <a:rPr lang="en-US" dirty="0" smtClean="0">
                <a:sym typeface="+mn-ea"/>
              </a:rPr>
              <a:t>SALVATION </a:t>
            </a:r>
            <a:r>
              <a:rPr lang="en-US" dirty="0">
                <a:sym typeface="+mn-ea"/>
              </a:rPr>
              <a:t>ARMY HOMELESS SHELTER</a:t>
            </a:r>
          </a:p>
          <a:p>
            <a:pPr marL="746125" lvl="8" indent="-350838">
              <a:buFont typeface="Arial" panose="020B0604020202020204" pitchFamily="34" charset="0"/>
              <a:buNone/>
            </a:pPr>
            <a:r>
              <a:rPr lang="en-US" dirty="0">
                <a:sym typeface="+mn-ea"/>
              </a:rPr>
              <a:t>	Lease terminated without plans to house veteran occupants</a:t>
            </a:r>
          </a:p>
          <a:p>
            <a:pPr marL="746125" lvl="8" indent="-350838">
              <a:buFont typeface="Arial" panose="020B0604020202020204" pitchFamily="34" charset="0"/>
              <a:buNone/>
            </a:pPr>
            <a:r>
              <a:rPr lang="en-US" dirty="0">
                <a:sym typeface="+mn-ea"/>
              </a:rPr>
              <a:t>		Veterans told to make their own arrangements for housing</a:t>
            </a:r>
          </a:p>
          <a:p>
            <a:pPr marL="746125" lvl="8" indent="-350838">
              <a:buFont typeface="Arial" panose="020B0604020202020204" pitchFamily="34" charset="0"/>
              <a:buNone/>
            </a:pPr>
            <a:r>
              <a:rPr lang="en-US" dirty="0">
                <a:sym typeface="+mn-ea"/>
              </a:rPr>
              <a:t>		Certain veterans return to streets because of lack of VA housing</a:t>
            </a:r>
          </a:p>
          <a:p>
            <a:pPr marL="808038" lvl="8" indent="-350838">
              <a:buFont typeface="Arial" panose="020B0604020202020204" pitchFamily="34" charset="0"/>
              <a:buChar char="•"/>
            </a:pPr>
            <a:r>
              <a:rPr lang="en-US" dirty="0" smtClean="0">
                <a:sym typeface="+mn-ea"/>
              </a:rPr>
              <a:t>SODEXHO </a:t>
            </a:r>
            <a:r>
              <a:rPr lang="en-US" dirty="0">
                <a:sym typeface="+mn-ea"/>
              </a:rPr>
              <a:t>MARRIOT LAUNDRY SERVICES </a:t>
            </a:r>
          </a:p>
          <a:p>
            <a:pPr marL="808038" lvl="8" indent="-350838">
              <a:buFont typeface="Arial" panose="020B0604020202020204" pitchFamily="34" charset="0"/>
              <a:buChar char="•"/>
            </a:pPr>
            <a:r>
              <a:rPr lang="en-US" dirty="0" smtClean="0">
                <a:sym typeface="+mn-ea"/>
              </a:rPr>
              <a:t>TWENTIETH </a:t>
            </a:r>
            <a:r>
              <a:rPr lang="en-US" dirty="0">
                <a:sym typeface="+mn-ea"/>
              </a:rPr>
              <a:t>CENTURY FOX TELEVISION</a:t>
            </a:r>
          </a:p>
          <a:p>
            <a:pPr marL="808038" lvl="8" indent="-350838">
              <a:buFont typeface="Arial" panose="020B0604020202020204" pitchFamily="34" charset="0"/>
              <a:buChar char="•"/>
            </a:pPr>
            <a:r>
              <a:rPr lang="en-US" dirty="0" err="1" smtClean="0">
                <a:sym typeface="+mn-ea"/>
              </a:rPr>
              <a:t>TCM</a:t>
            </a:r>
            <a:r>
              <a:rPr lang="en-US" dirty="0">
                <a:sym typeface="+mn-ea"/>
              </a:rPr>
              <a:t>, LLC</a:t>
            </a:r>
          </a:p>
          <a:p>
            <a:pPr marL="350838" lvl="8" indent="-350838">
              <a:buFont typeface="Arial" panose="020B0604020202020204" pitchFamily="34" charset="0"/>
              <a:buNone/>
            </a:pPr>
            <a:endParaRPr lang="en-US" dirty="0">
              <a:sym typeface="+mn-ea"/>
            </a:endParaRPr>
          </a:p>
          <a:p>
            <a:pPr marL="350838" lvl="8" indent="-350838">
              <a:buFont typeface="Arial" panose="020B0604020202020204" pitchFamily="34" charset="0"/>
              <a:buChar char="•"/>
            </a:pPr>
            <a:endParaRPr lang="en-US" dirty="0">
              <a:sym typeface="+mn-ea"/>
            </a:endParaRPr>
          </a:p>
          <a:p>
            <a:pPr marL="350838" indent="-350838"/>
            <a:endParaRPr lang="en-US" sz="1800" dirty="0"/>
          </a:p>
        </p:txBody>
      </p:sp>
    </p:spTree>
    <p:extLst>
      <p:ext uri="{BB962C8B-B14F-4D97-AF65-F5344CB8AC3E}">
        <p14:creationId xmlns:p14="http://schemas.microsoft.com/office/powerpoint/2010/main" val="1672291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56895"/>
          </a:xfrm>
        </p:spPr>
        <p:txBody>
          <a:bodyPr>
            <a:normAutofit/>
          </a:bodyPr>
          <a:lstStyle/>
          <a:p>
            <a:r>
              <a:rPr lang="en-US" sz="1800"/>
              <a:t>LEASE ISSUES CONTINUED</a:t>
            </a:r>
          </a:p>
        </p:txBody>
      </p:sp>
      <p:sp>
        <p:nvSpPr>
          <p:cNvPr id="3" name="Content Placeholder 2"/>
          <p:cNvSpPr>
            <a:spLocks noGrp="1"/>
          </p:cNvSpPr>
          <p:nvPr>
            <p:ph idx="1"/>
          </p:nvPr>
        </p:nvSpPr>
        <p:spPr>
          <a:xfrm>
            <a:off x="838200" y="922655"/>
            <a:ext cx="10515600" cy="5756910"/>
          </a:xfrm>
        </p:spPr>
        <p:txBody>
          <a:bodyPr>
            <a:normAutofit/>
          </a:bodyPr>
          <a:lstStyle/>
          <a:p>
            <a:pPr marL="457200" lvl="1" indent="0">
              <a:buNone/>
            </a:pPr>
            <a:r>
              <a:rPr lang="en-US" sz="2800"/>
              <a:t>BRENTWOOD SCHOOL</a:t>
            </a:r>
          </a:p>
          <a:p>
            <a:pPr lvl="2"/>
            <a:r>
              <a:rPr lang="en-US" sz="2400"/>
              <a:t>ORIGINAL LEASE REACCOMPLISHED UNDER WLA LEASING ACT OF 2016 UNDER SAME STIPS AS PREVIOUSLY RULED UNLAWFUL.</a:t>
            </a:r>
          </a:p>
          <a:p>
            <a:pPr lvl="2"/>
            <a:r>
              <a:rPr lang="en-US" sz="2400"/>
              <a:t>ADDITION OF 22.5 ACRE LEASE ALLOWS  EXPANDING FURTHER ONTO GRANT LAND</a:t>
            </a:r>
          </a:p>
          <a:p>
            <a:pPr lvl="3"/>
            <a:r>
              <a:rPr lang="en-US" sz="2000"/>
              <a:t>LEASE STIPULATES VETERANS WILL HAVE ACCESS TO SOCCER AND SOFTBALL/BASEBALL FIELDS, BUT IN REALITY</a:t>
            </a:r>
          </a:p>
          <a:p>
            <a:pPr lvl="4"/>
            <a:r>
              <a:rPr lang="en-US"/>
              <a:t>EXPANSION DEPRIVES VETERANS ACCESS TO SOCCER AND SOFTBALL/BASEBALL FIELDS</a:t>
            </a:r>
          </a:p>
          <a:p>
            <a:pPr lvl="4"/>
            <a:r>
              <a:rPr lang="en-US"/>
              <a:t>VETERANS LOST USE OF OUTSIDE WEIGHT TRAINING AREA</a:t>
            </a:r>
          </a:p>
          <a:p>
            <a:pPr lvl="4"/>
            <a:r>
              <a:rPr lang="en-US"/>
              <a:t>LEASE STIPULATES VETERANS MUST HAVE ACCESS TO THE SOCCER AND BASEBALL/SOFTBALL FIELDS BUT THIS IS IMPOSSIBLE AS THEY WERE REMOVED BY BRENTWOOD SCHOOL EXPANSION!</a:t>
            </a:r>
          </a:p>
          <a:p>
            <a:pPr lvl="4"/>
            <a:r>
              <a:rPr lang="en-US"/>
              <a:t>NEW LEASE CAN NOT BE COMPLIED WITH AS THE FACILITIES ARE BURRIED UNDER THE RUBBLE CAUSED BY THE EXPANSION!</a:t>
            </a:r>
          </a:p>
          <a:p>
            <a:pPr marL="1828800" lvl="4" indent="0" algn="ctr">
              <a:buNone/>
            </a:pPr>
            <a:endParaRPr lang="en-US" b="1" u="sng">
              <a:solidFill>
                <a:srgbClr val="FF0000"/>
              </a:solidFill>
            </a:endParaRPr>
          </a:p>
          <a:p>
            <a:pPr marL="1828800" lvl="4" indent="0" algn="ctr">
              <a:buNone/>
            </a:pPr>
            <a:r>
              <a:rPr lang="en-US" b="1" u="sng">
                <a:solidFill>
                  <a:srgbClr val="FF0000"/>
                </a:solidFill>
              </a:rPr>
              <a:t>VETERANS LOOSE MORE ACCESS TO THEIR DEEDED PROPERTY </a:t>
            </a:r>
          </a:p>
          <a:p>
            <a:pPr marL="1828800" lvl="4" indent="0" algn="ctr">
              <a:buNone/>
            </a:pPr>
            <a:r>
              <a:rPr lang="en-US" b="1" u="sng">
                <a:solidFill>
                  <a:srgbClr val="FF0000"/>
                </a:solidFill>
              </a:rPr>
              <a:t>BUT BRENTWOOD SCHOOL MAKES OUT LIKE BANDITS!</a:t>
            </a:r>
          </a:p>
          <a:p>
            <a:pPr lvl="3"/>
            <a:endParaRPr lang="en-US"/>
          </a:p>
          <a:p>
            <a:pPr marL="1371600" lvl="3" indent="0">
              <a:buNone/>
            </a:pPr>
            <a:endParaRPr lang="en-US"/>
          </a:p>
        </p:txBody>
      </p:sp>
    </p:spTree>
    <p:extLst>
      <p:ext uri="{BB962C8B-B14F-4D97-AF65-F5344CB8AC3E}">
        <p14:creationId xmlns:p14="http://schemas.microsoft.com/office/powerpoint/2010/main" val="2784800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591F4D-BFF3-472A-95F6-897815BDCA0B}"/>
              </a:ext>
            </a:extLst>
          </p:cNvPr>
          <p:cNvSpPr>
            <a:spLocks noGrp="1"/>
          </p:cNvSpPr>
          <p:nvPr>
            <p:ph type="title"/>
          </p:nvPr>
        </p:nvSpPr>
        <p:spPr/>
        <p:txBody>
          <a:bodyPr/>
          <a:lstStyle/>
          <a:p>
            <a:r>
              <a:rPr lang="en-US" dirty="0"/>
              <a:t>GENE’S INTRODUCTION – p1</a:t>
            </a:r>
          </a:p>
        </p:txBody>
      </p:sp>
      <p:sp>
        <p:nvSpPr>
          <p:cNvPr id="3" name="Content Placeholder 2">
            <a:extLst>
              <a:ext uri="{FF2B5EF4-FFF2-40B4-BE49-F238E27FC236}">
                <a16:creationId xmlns="" xmlns:a16="http://schemas.microsoft.com/office/drawing/2014/main" id="{08BBDAAC-A032-4E16-9412-58BA7DB87586}"/>
              </a:ext>
            </a:extLst>
          </p:cNvPr>
          <p:cNvSpPr>
            <a:spLocks noGrp="1"/>
          </p:cNvSpPr>
          <p:nvPr>
            <p:ph idx="1"/>
          </p:nvPr>
        </p:nvSpPr>
        <p:spPr/>
        <p:txBody>
          <a:bodyPr>
            <a:normAutofit/>
          </a:bodyPr>
          <a:lstStyle/>
          <a:p>
            <a:pPr marL="0" indent="0" algn="ctr">
              <a:buNone/>
            </a:pPr>
            <a:r>
              <a:rPr lang="en-US" sz="1600" dirty="0">
                <a:latin typeface="Arial" panose="020B0604020202020204" pitchFamily="34" charset="0"/>
                <a:cs typeface="Arial" panose="020B0604020202020204" pitchFamily="34" charset="0"/>
              </a:rPr>
              <a:t>I stand here, again, a severely wounded, blinded, Marine combat Veteran that served 3 tours in Vietnam.</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I stand alongside the OFFE grassroots committee that supports our 22 States organization.</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We Veterans </a:t>
            </a:r>
            <a:r>
              <a:rPr lang="en-US" sz="1600" dirty="0">
                <a:latin typeface="Arial" panose="020B0604020202020204" pitchFamily="34" charset="0"/>
                <a:cs typeface="Arial" panose="020B0604020202020204" pitchFamily="34" charset="0"/>
              </a:rPr>
              <a:t>will make </a:t>
            </a:r>
            <a:r>
              <a:rPr lang="en-US" sz="1600" dirty="0" smtClean="0">
                <a:latin typeface="Arial" panose="020B0604020202020204" pitchFamily="34" charset="0"/>
                <a:cs typeface="Arial" panose="020B0604020202020204" pitchFamily="34" charset="0"/>
              </a:rPr>
              <a:t>America </a:t>
            </a:r>
            <a:r>
              <a:rPr lang="en-US" sz="1600" dirty="0">
                <a:latin typeface="Arial" panose="020B0604020202020204" pitchFamily="34" charset="0"/>
                <a:cs typeface="Arial" panose="020B0604020202020204" pitchFamily="34" charset="0"/>
              </a:rPr>
              <a:t>Great Again!</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Before I </a:t>
            </a:r>
            <a:r>
              <a:rPr lang="en-US" sz="1600" dirty="0" smtClean="0">
                <a:latin typeface="Arial" panose="020B0604020202020204" pitchFamily="34" charset="0"/>
                <a:cs typeface="Arial" panose="020B0604020202020204" pitchFamily="34" charset="0"/>
              </a:rPr>
              <a:t>begin, I </a:t>
            </a:r>
            <a:r>
              <a:rPr lang="en-US" sz="1600" dirty="0">
                <a:latin typeface="Arial" panose="020B0604020202020204" pitchFamily="34" charset="0"/>
                <a:cs typeface="Arial" panose="020B0604020202020204" pitchFamily="34" charset="0"/>
              </a:rPr>
              <a:t>would like to thank Congressman John </a:t>
            </a:r>
            <a:r>
              <a:rPr lang="en-US" sz="1600" dirty="0" err="1">
                <a:latin typeface="Arial" panose="020B0604020202020204" pitchFamily="34" charset="0"/>
                <a:cs typeface="Arial" panose="020B0604020202020204" pitchFamily="34" charset="0"/>
              </a:rPr>
              <a:t>Katko</a:t>
            </a:r>
            <a:r>
              <a:rPr lang="en-US" sz="1600" dirty="0">
                <a:latin typeface="Arial" panose="020B0604020202020204" pitchFamily="34" charset="0"/>
                <a:cs typeface="Arial" panose="020B0604020202020204" pitchFamily="34" charset="0"/>
              </a:rPr>
              <a:t> from New York and his staff, for reserving OFFE the privilege of using this Gold room of the Rayburn.</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I am also grateful for the honesty of the U.S. representatives who have supported us, for those members that were requested by the OFFE committee to be present today, </a:t>
            </a:r>
            <a:r>
              <a:rPr lang="en-US" sz="1600" dirty="0" smtClean="0">
                <a:latin typeface="Arial" panose="020B0604020202020204" pitchFamily="34" charset="0"/>
                <a:cs typeface="Arial" panose="020B0604020202020204" pitchFamily="34" charset="0"/>
              </a:rPr>
              <a:t>and </a:t>
            </a:r>
            <a:r>
              <a:rPr lang="en-US" sz="1600" dirty="0">
                <a:latin typeface="Arial" panose="020B0604020202020204" pitchFamily="34" charset="0"/>
                <a:cs typeface="Arial" panose="020B0604020202020204" pitchFamily="34" charset="0"/>
              </a:rPr>
              <a:t>for the need of President Donald Trump to hear our voice’s through. You who are presently seated here as requested by OFFE, thank you.</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OFFE/VFVC, is requesting, by way of this forum, to meet with the President of the United States of America, Mr. Donald Trump, and I am asking for your support to make this happen.</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The reason is simple. We are fed up, sick and tired, with the current Department of Veterans Affairs, DVA, and its disingenuous leadership that has led its administration to neglect while it proclaims, at great expense, that it is doing good. Actions speak louder than words. </a:t>
            </a:r>
          </a:p>
        </p:txBody>
      </p:sp>
    </p:spTree>
    <p:extLst>
      <p:ext uri="{BB962C8B-B14F-4D97-AF65-F5344CB8AC3E}">
        <p14:creationId xmlns:p14="http://schemas.microsoft.com/office/powerpoint/2010/main" val="1587979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56895"/>
          </a:xfrm>
        </p:spPr>
        <p:txBody>
          <a:bodyPr>
            <a:normAutofit/>
          </a:bodyPr>
          <a:lstStyle/>
          <a:p>
            <a:r>
              <a:rPr lang="en-US" sz="1800"/>
              <a:t>LEASE ISSUES CONTINUED</a:t>
            </a:r>
          </a:p>
        </p:txBody>
      </p:sp>
      <p:sp>
        <p:nvSpPr>
          <p:cNvPr id="3" name="Content Placeholder 2"/>
          <p:cNvSpPr>
            <a:spLocks noGrp="1"/>
          </p:cNvSpPr>
          <p:nvPr>
            <p:ph idx="1"/>
          </p:nvPr>
        </p:nvSpPr>
        <p:spPr>
          <a:xfrm>
            <a:off x="838200" y="922655"/>
            <a:ext cx="10515600" cy="5756910"/>
          </a:xfrm>
        </p:spPr>
        <p:txBody>
          <a:bodyPr>
            <a:normAutofit/>
          </a:bodyPr>
          <a:lstStyle/>
          <a:p>
            <a:pPr marL="457200" lvl="1" indent="0">
              <a:buNone/>
            </a:pPr>
            <a:r>
              <a:rPr lang="en-US" sz="2800"/>
              <a:t>BRENTWOOD SCHOOL CONSTRUCTION/VEHICLE ACCESS</a:t>
            </a:r>
          </a:p>
          <a:p>
            <a:pPr lvl="2"/>
            <a:r>
              <a:rPr lang="en-US" sz="2400"/>
              <a:t>ADDITION OF 22.5 ACRE LEASE ALLOWS  EXPANDING FURTHER ONTO GRANT LAND</a:t>
            </a:r>
          </a:p>
          <a:p>
            <a:pPr marL="1371600" lvl="3" indent="0">
              <a:buNone/>
            </a:pPr>
            <a:r>
              <a:rPr lang="en-US" sz="2000"/>
              <a:t>NEW LEASE CREATES ACCESS FOR CONSTRUCTION VEHICLES</a:t>
            </a:r>
          </a:p>
          <a:p>
            <a:pPr lvl="4"/>
            <a:r>
              <a:rPr lang="en-US" sz="2000"/>
              <a:t>CAUSES VETERANS TO BE EXPOSED TO POSSIBLE VEHICULAR COLLISSIONS</a:t>
            </a:r>
          </a:p>
          <a:p>
            <a:pPr lvl="4"/>
            <a:r>
              <a:rPr lang="en-US" sz="2000"/>
              <a:t>NO CONSIDERATION GIVEN TO HOW THIS COULD AFFECT VETERANS</a:t>
            </a:r>
          </a:p>
          <a:p>
            <a:pPr lvl="5"/>
            <a:r>
              <a:rPr lang="en-US" sz="2000"/>
              <a:t>POSSIBLE ISSUES WITH VETERANS EXPOSURE TO THE SMELLS, SOUNDS, AND VISUAL </a:t>
            </a:r>
          </a:p>
          <a:p>
            <a:pPr lvl="5"/>
            <a:endParaRPr lang="en-US" sz="2000"/>
          </a:p>
          <a:p>
            <a:pPr marL="2171700" lvl="4" indent="-342900"/>
            <a:r>
              <a:rPr lang="en-US" b="1" u="sng">
                <a:solidFill>
                  <a:schemeClr val="tx1"/>
                </a:solidFill>
              </a:rPr>
              <a:t>EXPOSES PTSD AND COMBAT VETERANS TO POSSIBLE TRIGGERS</a:t>
            </a:r>
          </a:p>
          <a:p>
            <a:pPr marL="2628900" lvl="5" indent="-342900"/>
            <a:r>
              <a:rPr lang="en-US" b="1">
                <a:solidFill>
                  <a:schemeClr val="tx1"/>
                </a:solidFill>
              </a:rPr>
              <a:t>SMELLS/SOUNDS/AND VISUALS COULD CAUSE RELAPSE OF ISSUES</a:t>
            </a:r>
          </a:p>
          <a:p>
            <a:pPr marL="2628900" lvl="5" indent="-342900"/>
            <a:r>
              <a:rPr lang="en-US" b="1">
                <a:solidFill>
                  <a:schemeClr val="tx1"/>
                </a:solidFill>
              </a:rPr>
              <a:t>VA IGNORES POTENTIAL AS STUDENTS ARE EXPOSED TO DANGERS RELATING TO VETERANS EXPOSURE TO PTSD TRIGGERS AND POSSIBLE RELAPSE</a:t>
            </a:r>
          </a:p>
          <a:p>
            <a:pPr lvl="3"/>
            <a:endParaRPr lang="en-US" b="1" u="sng">
              <a:solidFill>
                <a:srgbClr val="FF0000"/>
              </a:solidFill>
            </a:endParaRPr>
          </a:p>
          <a:p>
            <a:pPr lvl="3"/>
            <a:endParaRPr lang="en-US" b="1" u="sng">
              <a:solidFill>
                <a:srgbClr val="FF0000"/>
              </a:solidFill>
            </a:endParaRPr>
          </a:p>
          <a:p>
            <a:pPr marL="1371600" lvl="3" indent="0" algn="ctr">
              <a:buNone/>
            </a:pPr>
            <a:r>
              <a:rPr lang="en-US" sz="2400" b="1" u="sng">
                <a:solidFill>
                  <a:srgbClr val="FF0000"/>
                </a:solidFill>
              </a:rPr>
              <a:t>VETERANS LOSE MORE ACCESS TO THEIR DEEDED PROPERTY</a:t>
            </a:r>
          </a:p>
          <a:p>
            <a:pPr marL="1371600" lvl="3" indent="0" algn="ctr">
              <a:buNone/>
            </a:pPr>
            <a:r>
              <a:rPr lang="en-US" sz="2400" b="1">
                <a:solidFill>
                  <a:srgbClr val="FF0000"/>
                </a:solidFill>
              </a:rPr>
              <a:t>     </a:t>
            </a:r>
            <a:r>
              <a:rPr lang="en-US" sz="2400" b="1" u="sng">
                <a:solidFill>
                  <a:srgbClr val="FF0000"/>
                </a:solidFill>
              </a:rPr>
              <a:t> BUT BRENTWOOD SCHOOL MAKES OUT LIKE BANDITS</a:t>
            </a:r>
          </a:p>
          <a:p>
            <a:pPr lvl="3"/>
            <a:endParaRPr lang="en-US" sz="2400"/>
          </a:p>
          <a:p>
            <a:pPr marL="1371600" lvl="3" indent="0">
              <a:buNone/>
            </a:pPr>
            <a:endParaRPr lang="en-US"/>
          </a:p>
        </p:txBody>
      </p:sp>
    </p:spTree>
    <p:extLst>
      <p:ext uri="{BB962C8B-B14F-4D97-AF65-F5344CB8AC3E}">
        <p14:creationId xmlns:p14="http://schemas.microsoft.com/office/powerpoint/2010/main" val="1095227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75385"/>
          </a:xfrm>
        </p:spPr>
        <p:txBody>
          <a:bodyPr>
            <a:normAutofit/>
          </a:bodyPr>
          <a:lstStyle/>
          <a:p>
            <a:pPr algn="ctr"/>
            <a:r>
              <a:rPr lang="en-US" sz="3600"/>
              <a:t>ISSUES IDENTIFIED THROUGH INVESTIGATIVE REPORTING AS WELL AS INFO OBTAINED VIA FOIA</a:t>
            </a:r>
          </a:p>
        </p:txBody>
      </p:sp>
      <p:sp>
        <p:nvSpPr>
          <p:cNvPr id="3" name="Content Placeholder 2"/>
          <p:cNvSpPr>
            <a:spLocks noGrp="1"/>
          </p:cNvSpPr>
          <p:nvPr>
            <p:ph idx="1"/>
          </p:nvPr>
        </p:nvSpPr>
        <p:spPr>
          <a:xfrm>
            <a:off x="838200" y="1397000"/>
            <a:ext cx="10515600" cy="5142230"/>
          </a:xfrm>
        </p:spPr>
        <p:txBody>
          <a:bodyPr>
            <a:normAutofit/>
          </a:bodyPr>
          <a:lstStyle/>
          <a:p>
            <a:pPr marL="457200" indent="-457200">
              <a:buFont typeface="Arial" panose="020B0604020202020204" pitchFamily="34" charset="0"/>
              <a:buChar char="•"/>
            </a:pPr>
            <a:endParaRPr lang="en-US"/>
          </a:p>
          <a:p>
            <a:pPr marL="457200" indent="-457200">
              <a:buFont typeface="Arial" panose="020B0604020202020204" pitchFamily="34" charset="0"/>
              <a:buChar char="•"/>
            </a:pPr>
            <a:r>
              <a:rPr lang="en-US"/>
              <a:t>US GOVERNMENT ENTERS INTO AGREEMENT TO ACCEPT LAND TO DEVELOP, AND MAINTAIN FOREVER, THE “DISABLED VOLUNTEER SOLDIERS HOME WEST OF THE ROCKY MOUNTAINS"UNDER ACT OF 1887</a:t>
            </a:r>
          </a:p>
          <a:p>
            <a:pPr marL="914400" lvl="1" indent="-457200">
              <a:buFont typeface="Arial" panose="020B0604020202020204" pitchFamily="34" charset="0"/>
              <a:buChar char="•"/>
            </a:pPr>
            <a:r>
              <a:rPr lang="en-US" sz="2400"/>
              <a:t>TOTAL OF OVER 851.17 ACRES ARE STILL PART OF DEEDED LAND</a:t>
            </a:r>
          </a:p>
          <a:p>
            <a:pPr marL="1828800" lvl="3" indent="-457200">
              <a:buFont typeface="Arial" panose="020B0604020202020204" pitchFamily="34" charset="0"/>
              <a:buChar char="•"/>
            </a:pPr>
            <a:r>
              <a:rPr lang="en-US"/>
              <a:t>Deed A was 300 acres given by John P Jones and Arcadia Bandini De Baker</a:t>
            </a:r>
          </a:p>
          <a:p>
            <a:pPr marL="2286000" lvl="4" indent="-457200">
              <a:buFont typeface="Arial" panose="020B0604020202020204" pitchFamily="34" charset="0"/>
              <a:buChar char="•"/>
            </a:pPr>
            <a:r>
              <a:rPr lang="en-US" sz="1600"/>
              <a:t>In 1899 20 acres of the above was </a:t>
            </a:r>
            <a:r>
              <a:rPr lang="en-US" sz="1600">
                <a:sym typeface="+mn-ea"/>
              </a:rPr>
              <a:t>returned to Santa Monica Land &amp; Water Co.</a:t>
            </a:r>
          </a:p>
          <a:p>
            <a:pPr marL="1828800" lvl="3" indent="-457200">
              <a:buFont typeface="Arial" panose="020B0604020202020204" pitchFamily="34" charset="0"/>
              <a:buChar char="•"/>
            </a:pPr>
            <a:r>
              <a:rPr lang="en-US"/>
              <a:t>Deed B John Wolfskill  gave another 300 acres</a:t>
            </a:r>
          </a:p>
          <a:p>
            <a:pPr marL="1828800" lvl="3" indent="-457200">
              <a:buFont typeface="Arial" panose="020B0604020202020204" pitchFamily="34" charset="0"/>
              <a:buChar char="•"/>
            </a:pPr>
            <a:r>
              <a:rPr lang="en-US"/>
              <a:t>Deed C Jones and De Baker gave an addition 235.5 acres</a:t>
            </a:r>
          </a:p>
          <a:p>
            <a:pPr marL="1828800" lvl="3" indent="-457200">
              <a:buFont typeface="Arial" panose="020B0604020202020204" pitchFamily="34" charset="0"/>
              <a:buChar char="•"/>
            </a:pPr>
            <a:r>
              <a:rPr lang="en-US"/>
              <a:t>Deed D Roy Jones gave the last plot of 35.67 acres </a:t>
            </a:r>
          </a:p>
          <a:p>
            <a:pPr marL="1828800" lvl="4" indent="0">
              <a:buFont typeface="Arial" panose="020B0604020202020204" pitchFamily="34" charset="0"/>
              <a:buNone/>
            </a:pPr>
            <a:endParaRPr lang="en-US"/>
          </a:p>
          <a:p>
            <a:pPr marL="457200" lvl="1" indent="0" algn="ctr">
              <a:buFont typeface="Arial" panose="020B0604020202020204" pitchFamily="34" charset="0"/>
              <a:buNone/>
            </a:pPr>
            <a:r>
              <a:rPr lang="en-US" b="1" u="sng"/>
              <a:t>VA CLAIMS THE TOTAL DEEDED PROPERTY IS LESS THAN 400 ACRES, SO HOW HAS THE REMAINDER OF THE PROPERTY MAGICALLY DISAPPEARED?  </a:t>
            </a:r>
          </a:p>
          <a:p>
            <a:pPr marL="457200" lvl="1" indent="0">
              <a:buFont typeface="Arial" panose="020B0604020202020204" pitchFamily="34" charset="0"/>
              <a:buNone/>
            </a:pPr>
            <a:endParaRPr lang="en-US"/>
          </a:p>
          <a:p>
            <a:pPr marL="1371600" lvl="3" indent="0">
              <a:buFont typeface="Arial" panose="020B0604020202020204" pitchFamily="34" charset="0"/>
              <a:buNone/>
            </a:pPr>
            <a:endParaRPr lang="en-US"/>
          </a:p>
        </p:txBody>
      </p:sp>
    </p:spTree>
    <p:extLst>
      <p:ext uri="{BB962C8B-B14F-4D97-AF65-F5344CB8AC3E}">
        <p14:creationId xmlns:p14="http://schemas.microsoft.com/office/powerpoint/2010/main" val="540750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56895"/>
          </a:xfrm>
        </p:spPr>
        <p:txBody>
          <a:bodyPr>
            <a:normAutofit/>
          </a:bodyPr>
          <a:lstStyle/>
          <a:p>
            <a:r>
              <a:rPr lang="en-US" sz="1800"/>
              <a:t>LEASE ISSUES CONTINUED</a:t>
            </a:r>
          </a:p>
        </p:txBody>
      </p:sp>
      <p:sp>
        <p:nvSpPr>
          <p:cNvPr id="3" name="Content Placeholder 2"/>
          <p:cNvSpPr>
            <a:spLocks noGrp="1"/>
          </p:cNvSpPr>
          <p:nvPr>
            <p:ph idx="1"/>
          </p:nvPr>
        </p:nvSpPr>
        <p:spPr>
          <a:xfrm>
            <a:off x="838200" y="922655"/>
            <a:ext cx="10515600" cy="5756910"/>
          </a:xfrm>
        </p:spPr>
        <p:txBody>
          <a:bodyPr>
            <a:normAutofit fontScale="92500" lnSpcReduction="20000"/>
          </a:bodyPr>
          <a:lstStyle/>
          <a:p>
            <a:pPr marL="0" lvl="0" indent="0">
              <a:buNone/>
            </a:pPr>
            <a:r>
              <a:rPr lang="en-US" dirty="0"/>
              <a:t>SODEXHO MARRIOT LAUNDRY SERVICES</a:t>
            </a:r>
          </a:p>
          <a:p>
            <a:pPr marL="800100" lvl="1" indent="-342900"/>
            <a:endParaRPr lang="en-US" dirty="0"/>
          </a:p>
          <a:p>
            <a:pPr marL="800100" lvl="1" indent="-342900"/>
            <a:r>
              <a:rPr lang="en-US" sz="2800" dirty="0"/>
              <a:t>NEVER PROVIDED </a:t>
            </a:r>
            <a:r>
              <a:rPr lang="en-US" sz="2800" b="1" u="sng" dirty="0"/>
              <a:t>ANY</a:t>
            </a:r>
            <a:r>
              <a:rPr lang="en-US" sz="2800" dirty="0"/>
              <a:t> SERVICES TO THE VA OR FOR VETERANS</a:t>
            </a:r>
          </a:p>
          <a:p>
            <a:pPr marL="1257300" lvl="2" indent="-342900"/>
            <a:endParaRPr lang="en-US" sz="2400" dirty="0"/>
          </a:p>
          <a:p>
            <a:pPr marL="1257300" lvl="2" indent="-342900"/>
            <a:r>
              <a:rPr lang="en-US" sz="2400" dirty="0"/>
              <a:t>WHY WERE THE </a:t>
            </a:r>
            <a:r>
              <a:rPr lang="en-US" sz="2400" dirty="0" smtClean="0"/>
              <a:t>TRESPASSERS </a:t>
            </a:r>
            <a:r>
              <a:rPr lang="en-US" sz="2400" dirty="0"/>
              <a:t>EVER GRANTED A LEASE?</a:t>
            </a:r>
          </a:p>
          <a:p>
            <a:pPr marL="1714500" lvl="3" indent="-342900"/>
            <a:endParaRPr lang="en-US" sz="2000" dirty="0"/>
          </a:p>
          <a:p>
            <a:pPr marL="1714500" lvl="3" indent="-342900"/>
            <a:r>
              <a:rPr lang="en-US" sz="2000" dirty="0"/>
              <a:t>VA AIDS IN THE UNLAWFUL USE OF DEEDED LANDS</a:t>
            </a:r>
            <a:endParaRPr lang="en-US" sz="2000" b="1" dirty="0"/>
          </a:p>
          <a:p>
            <a:pPr marL="1371600" lvl="3" indent="0">
              <a:buNone/>
            </a:pPr>
            <a:endParaRPr lang="en-US" sz="2000" b="1" u="sng" dirty="0">
              <a:solidFill>
                <a:srgbClr val="FF0000"/>
              </a:solidFill>
            </a:endParaRPr>
          </a:p>
          <a:p>
            <a:pPr lvl="3"/>
            <a:endParaRPr lang="en-US" b="1" u="sng" dirty="0">
              <a:solidFill>
                <a:srgbClr val="FF0000"/>
              </a:solidFill>
            </a:endParaRPr>
          </a:p>
          <a:p>
            <a:pPr lvl="3"/>
            <a:endParaRPr lang="en-US" b="1" u="sng" dirty="0">
              <a:solidFill>
                <a:srgbClr val="FF0000"/>
              </a:solidFill>
            </a:endParaRPr>
          </a:p>
          <a:p>
            <a:pPr lvl="3"/>
            <a:endParaRPr lang="en-US" b="1" u="sng" dirty="0">
              <a:solidFill>
                <a:srgbClr val="FF0000"/>
              </a:solidFill>
            </a:endParaRPr>
          </a:p>
          <a:p>
            <a:pPr lvl="3"/>
            <a:endParaRPr lang="en-US" b="1" u="sng" dirty="0">
              <a:solidFill>
                <a:srgbClr val="FF0000"/>
              </a:solidFill>
            </a:endParaRPr>
          </a:p>
          <a:p>
            <a:pPr lvl="3"/>
            <a:endParaRPr lang="en-US" b="1" u="sng" dirty="0">
              <a:solidFill>
                <a:srgbClr val="FF0000"/>
              </a:solidFill>
            </a:endParaRPr>
          </a:p>
          <a:p>
            <a:pPr lvl="3"/>
            <a:endParaRPr lang="en-US" b="1" u="sng" dirty="0">
              <a:solidFill>
                <a:srgbClr val="FF0000"/>
              </a:solidFill>
            </a:endParaRPr>
          </a:p>
          <a:p>
            <a:pPr lvl="3"/>
            <a:endParaRPr lang="en-US" b="1" u="sng" dirty="0">
              <a:solidFill>
                <a:srgbClr val="FF0000"/>
              </a:solidFill>
            </a:endParaRPr>
          </a:p>
          <a:p>
            <a:pPr lvl="3"/>
            <a:endParaRPr lang="en-US" b="1" u="sng" dirty="0">
              <a:solidFill>
                <a:srgbClr val="FF0000"/>
              </a:solidFill>
            </a:endParaRPr>
          </a:p>
          <a:p>
            <a:pPr lvl="3"/>
            <a:endParaRPr lang="en-US" b="1" u="sng" dirty="0">
              <a:solidFill>
                <a:srgbClr val="FF0000"/>
              </a:solidFill>
            </a:endParaRPr>
          </a:p>
          <a:p>
            <a:pPr lvl="3"/>
            <a:endParaRPr lang="en-US" b="1" u="sng" dirty="0">
              <a:solidFill>
                <a:srgbClr val="FF0000"/>
              </a:solidFill>
            </a:endParaRPr>
          </a:p>
          <a:p>
            <a:pPr marL="1371600" lvl="3" indent="0" algn="ctr">
              <a:buNone/>
            </a:pPr>
            <a:r>
              <a:rPr lang="en-US" sz="2400" b="1" u="sng" dirty="0">
                <a:solidFill>
                  <a:srgbClr val="FF0000"/>
                </a:solidFill>
              </a:rPr>
              <a:t>VA'S DIRECT ACTION CAUSE VETERANS TO LOOSE MORE </a:t>
            </a:r>
          </a:p>
          <a:p>
            <a:pPr marL="1371600" lvl="3" indent="0" algn="ctr">
              <a:buNone/>
            </a:pPr>
            <a:r>
              <a:rPr lang="en-US" sz="2400" b="1" u="sng" dirty="0">
                <a:solidFill>
                  <a:srgbClr val="FF0000"/>
                </a:solidFill>
              </a:rPr>
              <a:t>ACCESS TO LANDS PROTECTED UNDER 1887 ACT</a:t>
            </a:r>
            <a:endParaRPr lang="en-US" dirty="0"/>
          </a:p>
        </p:txBody>
      </p:sp>
    </p:spTree>
    <p:extLst>
      <p:ext uri="{BB962C8B-B14F-4D97-AF65-F5344CB8AC3E}">
        <p14:creationId xmlns:p14="http://schemas.microsoft.com/office/powerpoint/2010/main" val="3962879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56895"/>
          </a:xfrm>
        </p:spPr>
        <p:txBody>
          <a:bodyPr>
            <a:normAutofit/>
          </a:bodyPr>
          <a:lstStyle/>
          <a:p>
            <a:r>
              <a:rPr lang="en-US" sz="1800"/>
              <a:t>LEASE ISSUES CONTINUED</a:t>
            </a:r>
          </a:p>
        </p:txBody>
      </p:sp>
      <p:sp>
        <p:nvSpPr>
          <p:cNvPr id="3" name="Content Placeholder 2"/>
          <p:cNvSpPr>
            <a:spLocks noGrp="1"/>
          </p:cNvSpPr>
          <p:nvPr>
            <p:ph idx="1"/>
          </p:nvPr>
        </p:nvSpPr>
        <p:spPr>
          <a:xfrm>
            <a:off x="838200" y="621665"/>
            <a:ext cx="10515600" cy="6179185"/>
          </a:xfrm>
        </p:spPr>
        <p:txBody>
          <a:bodyPr>
            <a:normAutofit fontScale="90000" lnSpcReduction="20000"/>
          </a:bodyPr>
          <a:lstStyle/>
          <a:p>
            <a:pPr marL="800100" lvl="1" indent="-342900">
              <a:buFont typeface="Arial" panose="020B0604020202020204" pitchFamily="34" charset="0"/>
              <a:buChar char="•"/>
            </a:pPr>
            <a:endParaRPr lang="en-US"/>
          </a:p>
          <a:p>
            <a:pPr marL="800100" lvl="1" indent="-342900">
              <a:buFont typeface="Arial" panose="020B0604020202020204" pitchFamily="34" charset="0"/>
              <a:buChar char="•"/>
            </a:pPr>
            <a:r>
              <a:rPr lang="en-US" sz="2800"/>
              <a:t>UC REGENTS(UC) (JACKIE ROBINSON STADIUM)</a:t>
            </a:r>
          </a:p>
          <a:p>
            <a:pPr marL="1257300" lvl="2" indent="-342900">
              <a:buFont typeface="Arial" panose="020B0604020202020204" pitchFamily="34" charset="0"/>
              <a:buChar char="•"/>
            </a:pPr>
            <a:r>
              <a:rPr lang="en-US" sz="2400"/>
              <a:t>LEASE GIVES </a:t>
            </a:r>
            <a:r>
              <a:rPr lang="en-US" sz="2400" b="1" u="sng"/>
              <a:t>RENEWAL CONTROL TO UC NOT VA </a:t>
            </a:r>
          </a:p>
          <a:p>
            <a:pPr lvl="3"/>
            <a:r>
              <a:rPr lang="en-US"/>
              <a:t> </a:t>
            </a:r>
            <a:r>
              <a:rPr lang="en-US" sz="2400"/>
              <a:t>ORIGINAL LEASE REACCOMPLISHED UNDER WLA LEASING ACT OF 2016</a:t>
            </a:r>
          </a:p>
          <a:p>
            <a:pPr marL="1657350" lvl="3" indent="-285750">
              <a:buFont typeface="Arial" panose="020B0604020202020204" pitchFamily="34" charset="0"/>
              <a:buChar char="•"/>
            </a:pPr>
            <a:r>
              <a:rPr lang="en-US" sz="2400"/>
              <a:t>VA CLAIMS VETERANS BENEFIT FROM SERVICES</a:t>
            </a:r>
          </a:p>
          <a:p>
            <a:pPr lvl="3"/>
            <a:r>
              <a:rPr lang="en-US" sz="2400"/>
              <a:t>  LEASE LACKS MEANS TO MONITOR ACTUAL BENEFIT TO VETERANS</a:t>
            </a:r>
          </a:p>
          <a:p>
            <a:pPr lvl="4"/>
            <a:r>
              <a:rPr lang="en-US" sz="2000"/>
              <a:t>VETERANS PREVIOUSLY HAD UNRESTRICTED ACCESS TO BALL GAMES</a:t>
            </a:r>
          </a:p>
          <a:p>
            <a:pPr lvl="5"/>
            <a:r>
              <a:rPr lang="en-US"/>
              <a:t>LEASE STATES THE EXISTANCE OF SEATING ON THE HILL, BUT GATE IS LOCKED </a:t>
            </a:r>
          </a:p>
          <a:p>
            <a:pPr lvl="5"/>
            <a:r>
              <a:rPr lang="en-US"/>
              <a:t>LEASE REQUIRES VA TO PROVIDE 500 PARKING SPACES FOR STADIUM PATRONS</a:t>
            </a:r>
          </a:p>
          <a:p>
            <a:pPr marL="2286000" lvl="5" indent="0">
              <a:buNone/>
            </a:pPr>
            <a:endParaRPr lang="en-US"/>
          </a:p>
          <a:p>
            <a:pPr marL="2286000" lvl="5" indent="0">
              <a:buNone/>
            </a:pPr>
            <a:endParaRPr lang="en-US"/>
          </a:p>
          <a:p>
            <a:pPr marL="2286000" lvl="5" indent="0">
              <a:buNone/>
            </a:pPr>
            <a:endParaRPr lang="en-US"/>
          </a:p>
          <a:p>
            <a:pPr marL="2286000" lvl="5" indent="0">
              <a:buNone/>
            </a:pPr>
            <a:endParaRPr lang="en-US"/>
          </a:p>
          <a:p>
            <a:pPr marL="2286000" lvl="5" indent="0">
              <a:buNone/>
            </a:pPr>
            <a:endParaRPr lang="en-US"/>
          </a:p>
          <a:p>
            <a:pPr marL="1371600" lvl="3" indent="0">
              <a:buNone/>
            </a:pPr>
            <a:endParaRPr lang="en-US"/>
          </a:p>
          <a:p>
            <a:pPr lvl="3"/>
            <a:endParaRPr lang="en-US"/>
          </a:p>
          <a:p>
            <a:pPr marL="0" lvl="0" indent="0" algn="ctr">
              <a:lnSpc>
                <a:spcPct val="90000"/>
              </a:lnSpc>
              <a:spcBef>
                <a:spcPts val="0"/>
              </a:spcBef>
              <a:spcAft>
                <a:spcPts val="0"/>
              </a:spcAft>
              <a:buNone/>
            </a:pPr>
            <a:r>
              <a:rPr lang="en-US" b="1" u="sng">
                <a:solidFill>
                  <a:srgbClr val="FF0000"/>
                </a:solidFill>
              </a:rPr>
              <a:t>VA CREATES LEASE CLAIMING THE VETERANS BENEFIT FROM THE </a:t>
            </a:r>
          </a:p>
          <a:p>
            <a:pPr marL="0" lvl="0" indent="0" algn="ctr">
              <a:lnSpc>
                <a:spcPct val="90000"/>
              </a:lnSpc>
              <a:spcBef>
                <a:spcPts val="0"/>
              </a:spcBef>
              <a:spcAft>
                <a:spcPts val="0"/>
              </a:spcAft>
              <a:buNone/>
            </a:pPr>
            <a:r>
              <a:rPr lang="en-US" b="1" u="sng">
                <a:solidFill>
                  <a:srgbClr val="FF0000"/>
                </a:solidFill>
              </a:rPr>
              <a:t>SERVICES PROVIDED BY UCLA WHILE IGNORING THE SERVICES </a:t>
            </a:r>
          </a:p>
          <a:p>
            <a:pPr marL="0" lvl="0" indent="0" algn="ctr">
              <a:lnSpc>
                <a:spcPct val="90000"/>
              </a:lnSpc>
              <a:spcBef>
                <a:spcPts val="0"/>
              </a:spcBef>
              <a:spcAft>
                <a:spcPts val="0"/>
              </a:spcAft>
              <a:buNone/>
            </a:pPr>
            <a:r>
              <a:rPr lang="en-US" b="1" u="sng">
                <a:solidFill>
                  <a:srgbClr val="FF0000"/>
                </a:solidFill>
              </a:rPr>
              <a:t>OTHER INSTITUTIONS PROVIDE TO VETERANS AT OTHER LOCATIONS </a:t>
            </a:r>
          </a:p>
          <a:p>
            <a:pPr marL="0" lvl="0" indent="0" algn="ctr">
              <a:lnSpc>
                <a:spcPct val="90000"/>
              </a:lnSpc>
              <a:spcBef>
                <a:spcPts val="0"/>
              </a:spcBef>
              <a:spcAft>
                <a:spcPts val="0"/>
              </a:spcAft>
              <a:buNone/>
            </a:pPr>
            <a:endParaRPr lang="en-US" b="1" u="sng">
              <a:solidFill>
                <a:srgbClr val="FF0000"/>
              </a:solidFill>
            </a:endParaRPr>
          </a:p>
          <a:p>
            <a:pPr marL="0" lvl="0" indent="0" algn="ctr">
              <a:lnSpc>
                <a:spcPct val="90000"/>
              </a:lnSpc>
              <a:spcBef>
                <a:spcPts val="0"/>
              </a:spcBef>
              <a:spcAft>
                <a:spcPts val="0"/>
              </a:spcAft>
              <a:buNone/>
            </a:pPr>
            <a:r>
              <a:rPr lang="en-US" b="1" u="sng">
                <a:solidFill>
                  <a:srgbClr val="FF0000"/>
                </a:solidFill>
              </a:rPr>
              <a:t>VA CREATES PRECEDENT FOR OTHER SCHOOLS </a:t>
            </a:r>
          </a:p>
          <a:p>
            <a:pPr marL="0" lvl="0" indent="0" algn="ctr">
              <a:lnSpc>
                <a:spcPct val="90000"/>
              </a:lnSpc>
              <a:spcBef>
                <a:spcPts val="0"/>
              </a:spcBef>
              <a:spcAft>
                <a:spcPts val="0"/>
              </a:spcAft>
              <a:buNone/>
            </a:pPr>
            <a:r>
              <a:rPr lang="en-US" b="1" u="sng">
                <a:solidFill>
                  <a:srgbClr val="FF0000"/>
                </a:solidFill>
              </a:rPr>
              <a:t>TO DEMAND LIKE BENEFITS!</a:t>
            </a:r>
          </a:p>
        </p:txBody>
      </p:sp>
    </p:spTree>
    <p:extLst>
      <p:ext uri="{BB962C8B-B14F-4D97-AF65-F5344CB8AC3E}">
        <p14:creationId xmlns:p14="http://schemas.microsoft.com/office/powerpoint/2010/main" val="56518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56895"/>
          </a:xfrm>
        </p:spPr>
        <p:txBody>
          <a:bodyPr>
            <a:normAutofit/>
          </a:bodyPr>
          <a:lstStyle/>
          <a:p>
            <a:r>
              <a:rPr lang="en-US" sz="1800"/>
              <a:t>LEASE ISSUES CONTINUED</a:t>
            </a:r>
          </a:p>
        </p:txBody>
      </p:sp>
      <p:sp>
        <p:nvSpPr>
          <p:cNvPr id="3" name="Content Placeholder 2"/>
          <p:cNvSpPr>
            <a:spLocks noGrp="1"/>
          </p:cNvSpPr>
          <p:nvPr>
            <p:ph idx="1"/>
          </p:nvPr>
        </p:nvSpPr>
        <p:spPr>
          <a:xfrm>
            <a:off x="838200" y="621665"/>
            <a:ext cx="10515600" cy="6179185"/>
          </a:xfrm>
        </p:spPr>
        <p:txBody>
          <a:bodyPr>
            <a:normAutofit/>
          </a:bodyPr>
          <a:lstStyle/>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a:t>UC REGENTS(UC) (JACKIE ROBINSON STADIUM)</a:t>
            </a:r>
          </a:p>
          <a:p>
            <a:pPr lvl="3"/>
            <a:r>
              <a:rPr lang="en-US" dirty="0" smtClean="0"/>
              <a:t>LESSEE </a:t>
            </a:r>
            <a:r>
              <a:rPr lang="en-US" dirty="0"/>
              <a:t>(UCLA SCHOOL OF LAW) TO PROVIDE VETERANS LEGAL CLINIC BY AUGUST 1, 2017	(NOT OPERATIONAL)</a:t>
            </a:r>
          </a:p>
          <a:p>
            <a:pPr lvl="3"/>
            <a:r>
              <a:rPr lang="en-US" dirty="0"/>
              <a:t>LESSEE TO PROVIDE FAMILY HEALTH AND WELL BEING CLINIC BY AUGUST 1, 2017	(NOT OPERATIONAL)</a:t>
            </a:r>
          </a:p>
          <a:p>
            <a:pPr lvl="3"/>
            <a:r>
              <a:rPr lang="en-US" dirty="0"/>
              <a:t>LESSEE TO PROVIDE MENTAL HEALTH AND ADDICTION CENTER BY AUGUST 1, 2017	(NOT OPERATIONAL)</a:t>
            </a:r>
          </a:p>
          <a:p>
            <a:pPr lvl="3"/>
            <a:r>
              <a:rPr lang="en-US" dirty="0">
                <a:sym typeface="+mn-ea"/>
              </a:rPr>
              <a:t>UCLA TO PROVIDE “IN-KIND” SERVICES, INCLUDING SALARIES/SERVICES OF </a:t>
            </a:r>
          </a:p>
          <a:p>
            <a:pPr marL="1885950" lvl="8" indent="-285750"/>
            <a:r>
              <a:rPr lang="en-US" dirty="0">
                <a:sym typeface="+mn-ea"/>
              </a:rPr>
              <a:t>$9.5 MILLION OVER 10 YEAR TERM OF LEASE.</a:t>
            </a:r>
          </a:p>
          <a:p>
            <a:pPr marL="1885950" lvl="8" indent="-285750"/>
            <a:r>
              <a:rPr lang="en-US" dirty="0">
                <a:sym typeface="+mn-ea"/>
              </a:rPr>
              <a:t>VA PROVIDES BUILDING, UTILITIES, MAINTENANCE FOR FACILITY</a:t>
            </a:r>
            <a:endParaRPr lang="en-US" dirty="0"/>
          </a:p>
          <a:p>
            <a:pPr marL="1885950" lvl="8" indent="-285750"/>
            <a:r>
              <a:rPr lang="en-US" dirty="0"/>
              <a:t>SCHOOL IS USING OTHER NON-PROFIT DONATION TO FUND PROGRAMS</a:t>
            </a:r>
          </a:p>
          <a:p>
            <a:pPr lvl="5"/>
            <a:r>
              <a:rPr lang="en-US" dirty="0"/>
              <a:t>NEW LEASE PROVIDES NO MEANS OF MONITORING COMPLIANCE AND PROVIDES UCLA FAVORS FOR SERVICES PROVIDED FOR LIKE EDUCATIONAL FACILITIES AT OTHER VA FACILITIES, WHERE OTHER SCHOOLS ARE NOT </a:t>
            </a:r>
            <a:r>
              <a:rPr lang="en-US" dirty="0" smtClean="0"/>
              <a:t>GIVEN </a:t>
            </a:r>
            <a:r>
              <a:rPr lang="en-US" dirty="0"/>
              <a:t>SAME FAVORS.</a:t>
            </a:r>
          </a:p>
          <a:p>
            <a:pPr lvl="5"/>
            <a:r>
              <a:rPr lang="en-US" dirty="0"/>
              <a:t>LEASE CREATES </a:t>
            </a:r>
            <a:r>
              <a:rPr lang="en-US" dirty="0" smtClean="0"/>
              <a:t>PRECEDENCE </a:t>
            </a:r>
            <a:r>
              <a:rPr lang="en-US" dirty="0"/>
              <a:t>REQUIRING VA TO PROVIDE LIKE BENEFITS FOR OTHER EDUCATIONAL SCHOOLS PROVIDING STUDENT SERVICES</a:t>
            </a:r>
          </a:p>
          <a:p>
            <a:pPr marL="0" lvl="0" indent="0" algn="ctr">
              <a:buNone/>
            </a:pPr>
            <a:r>
              <a:rPr lang="en-US" b="1" u="sng" dirty="0" smtClean="0">
                <a:solidFill>
                  <a:srgbClr val="FF0000"/>
                </a:solidFill>
              </a:rPr>
              <a:t>THESE </a:t>
            </a:r>
            <a:r>
              <a:rPr lang="en-US" b="1" u="sng" dirty="0">
                <a:solidFill>
                  <a:srgbClr val="FF0000"/>
                </a:solidFill>
              </a:rPr>
              <a:t>SERVICES ARE STILL NOT OPERATIONAL 120 DAYS </a:t>
            </a:r>
          </a:p>
          <a:p>
            <a:pPr marL="0" lvl="0" indent="0" algn="ctr">
              <a:buNone/>
            </a:pPr>
            <a:r>
              <a:rPr lang="en-US" b="1" u="sng" dirty="0">
                <a:solidFill>
                  <a:srgbClr val="FF0000"/>
                </a:solidFill>
              </a:rPr>
              <a:t>AFTER REQUIRED OPERATIONAL DATE!</a:t>
            </a:r>
          </a:p>
          <a:p>
            <a:pPr marL="2286000" lvl="5" indent="0">
              <a:buNone/>
            </a:pPr>
            <a:endParaRPr lang="en-US" dirty="0"/>
          </a:p>
          <a:p>
            <a:pPr marL="2286000" lvl="5" indent="0">
              <a:buNone/>
            </a:pPr>
            <a:endParaRPr lang="en-US" dirty="0"/>
          </a:p>
          <a:p>
            <a:pPr marL="1371600" lvl="3" indent="0">
              <a:buNone/>
            </a:pPr>
            <a:endParaRPr lang="en-US" dirty="0"/>
          </a:p>
          <a:p>
            <a:pPr lvl="3"/>
            <a:endParaRPr lang="en-US" dirty="0"/>
          </a:p>
          <a:p>
            <a:pPr marL="1371600" lvl="3" indent="0">
              <a:buNone/>
            </a:pPr>
            <a:endParaRPr lang="en-US" dirty="0"/>
          </a:p>
        </p:txBody>
      </p:sp>
    </p:spTree>
    <p:extLst>
      <p:ext uri="{BB962C8B-B14F-4D97-AF65-F5344CB8AC3E}">
        <p14:creationId xmlns:p14="http://schemas.microsoft.com/office/powerpoint/2010/main" val="1975870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56895"/>
          </a:xfrm>
        </p:spPr>
        <p:txBody>
          <a:bodyPr>
            <a:normAutofit/>
          </a:bodyPr>
          <a:lstStyle/>
          <a:p>
            <a:r>
              <a:rPr lang="en-US" sz="1800"/>
              <a:t>LEASE ISSUES CONTINUED</a:t>
            </a:r>
          </a:p>
        </p:txBody>
      </p:sp>
      <p:sp>
        <p:nvSpPr>
          <p:cNvPr id="3" name="Content Placeholder 2"/>
          <p:cNvSpPr>
            <a:spLocks noGrp="1"/>
          </p:cNvSpPr>
          <p:nvPr>
            <p:ph idx="1"/>
          </p:nvPr>
        </p:nvSpPr>
        <p:spPr>
          <a:xfrm>
            <a:off x="838200" y="621665"/>
            <a:ext cx="10515600" cy="6179185"/>
          </a:xfrm>
        </p:spPr>
        <p:txBody>
          <a:bodyPr>
            <a:normAutofit/>
          </a:bodyPr>
          <a:lstStyle/>
          <a:p>
            <a:pPr marL="800100" lvl="1" indent="-342900">
              <a:buFont typeface="Arial" panose="020B0604020202020204" pitchFamily="34" charset="0"/>
              <a:buChar char="•"/>
            </a:pPr>
            <a:endParaRPr lang="en-US" dirty="0"/>
          </a:p>
          <a:p>
            <a:pPr marL="457200" lvl="1" indent="0">
              <a:buFont typeface="Arial" panose="020B0604020202020204" pitchFamily="34" charset="0"/>
              <a:buNone/>
            </a:pPr>
            <a:r>
              <a:rPr lang="en-US" dirty="0" smtClean="0"/>
              <a:t>VETERANS </a:t>
            </a:r>
            <a:r>
              <a:rPr lang="en-US" dirty="0"/>
              <a:t>PARK CONSERVANCY (</a:t>
            </a:r>
            <a:r>
              <a:rPr lang="en-US" dirty="0" err="1"/>
              <a:t>VPC</a:t>
            </a:r>
            <a:r>
              <a:rPr lang="en-US" dirty="0"/>
              <a:t>)</a:t>
            </a:r>
          </a:p>
          <a:p>
            <a:pPr marL="1257300" lvl="2" indent="-342900">
              <a:buFont typeface="Arial" panose="020B0604020202020204" pitchFamily="34" charset="0"/>
              <a:buChar char="•"/>
            </a:pPr>
            <a:endParaRPr lang="en-US" dirty="0"/>
          </a:p>
          <a:p>
            <a:pPr lvl="3"/>
            <a:r>
              <a:rPr lang="en-US" dirty="0"/>
              <a:t>ALLOWED TO HOLD FUND RAISING “CHAMPAGNE BRUNCH” ON DEEDED PROPERTY</a:t>
            </a:r>
          </a:p>
          <a:p>
            <a:pPr lvl="4"/>
            <a:r>
              <a:rPr lang="en-US" dirty="0"/>
              <a:t>ALCOHOL WAS SERVED WHICH IS A VIOLATION OF VA REGULATIONS</a:t>
            </a:r>
          </a:p>
          <a:p>
            <a:pPr marL="1657350" lvl="3" indent="-285750"/>
            <a:r>
              <a:rPr lang="en-US" dirty="0"/>
              <a:t>2007 – </a:t>
            </a:r>
            <a:r>
              <a:rPr lang="en-US" dirty="0" err="1"/>
              <a:t>VPC</a:t>
            </a:r>
            <a:r>
              <a:rPr lang="en-US" dirty="0"/>
              <a:t> and Department of Veterans Affairs (</a:t>
            </a:r>
            <a:r>
              <a:rPr lang="en-US" dirty="0" err="1"/>
              <a:t>DVA</a:t>
            </a:r>
            <a:r>
              <a:rPr lang="en-US" dirty="0"/>
              <a:t>) sign a 20-year Enhanced Sharing Agreement for development of Los Angeles National Veterans Park on 16-acre site at </a:t>
            </a:r>
            <a:r>
              <a:rPr lang="en-US" dirty="0" err="1"/>
              <a:t>WLA</a:t>
            </a:r>
            <a:r>
              <a:rPr lang="en-US" dirty="0"/>
              <a:t> VA.</a:t>
            </a:r>
          </a:p>
          <a:p>
            <a:pPr lvl="3"/>
            <a:r>
              <a:rPr lang="en-US" dirty="0"/>
              <a:t>HEWS Media Group speak to the fraud being perpetrated upon the veterans by </a:t>
            </a:r>
            <a:r>
              <a:rPr lang="en-US" dirty="0" err="1"/>
              <a:t>VPC</a:t>
            </a:r>
            <a:r>
              <a:rPr lang="en-US" dirty="0"/>
              <a:t> (http://</a:t>
            </a:r>
            <a:r>
              <a:rPr lang="en-US" dirty="0" err="1"/>
              <a:t>www.loscerritosnews.net</a:t>
            </a:r>
            <a:r>
              <a:rPr lang="en-US" dirty="0"/>
              <a:t>/2014/07/11/veterans-park-conservancy-sham-executive-director-of-vpc-earned-1-1-million-while-veterans-remain-homeless/)</a:t>
            </a:r>
          </a:p>
          <a:p>
            <a:pPr lvl="3"/>
            <a:r>
              <a:rPr lang="en-US" dirty="0" err="1"/>
              <a:t>VPC'S</a:t>
            </a:r>
            <a:r>
              <a:rPr lang="en-US" dirty="0"/>
              <a:t> PURPOSE BROUGHT INTO QUESTION, </a:t>
            </a:r>
          </a:p>
          <a:p>
            <a:pPr lvl="4"/>
            <a:r>
              <a:rPr lang="en-US" dirty="0"/>
              <a:t>VETERANS CLAIM THE ORGANIZATION IS A “SHAM”</a:t>
            </a:r>
          </a:p>
          <a:p>
            <a:pPr lvl="3"/>
            <a:r>
              <a:rPr lang="en-US" dirty="0" err="1"/>
              <a:t>VPC'S</a:t>
            </a:r>
            <a:r>
              <a:rPr lang="en-US" dirty="0"/>
              <a:t> LEASE TERMINATED AS NON-VETERAN CENTRIC</a:t>
            </a:r>
          </a:p>
          <a:p>
            <a:pPr lvl="3"/>
            <a:endParaRPr lang="en-US" dirty="0"/>
          </a:p>
          <a:p>
            <a:pPr marL="0" lvl="0" indent="0" algn="ctr">
              <a:buNone/>
            </a:pPr>
            <a:r>
              <a:rPr lang="en-US" b="1" u="sng" dirty="0">
                <a:solidFill>
                  <a:srgbClr val="FF0000"/>
                </a:solidFill>
              </a:rPr>
              <a:t>VA DEFRAUDED VETERANS TO BENEFIT OF </a:t>
            </a:r>
            <a:r>
              <a:rPr lang="en-US" b="1" u="sng" dirty="0" err="1">
                <a:solidFill>
                  <a:srgbClr val="FF0000"/>
                </a:solidFill>
              </a:rPr>
              <a:t>VPC</a:t>
            </a:r>
            <a:r>
              <a:rPr lang="en-US" b="1" u="sng" dirty="0">
                <a:solidFill>
                  <a:srgbClr val="FF0000"/>
                </a:solidFill>
              </a:rPr>
              <a:t> AND LOCAL ELITES</a:t>
            </a:r>
          </a:p>
          <a:p>
            <a:pPr marL="1371600" lvl="3" indent="0">
              <a:buNone/>
            </a:pPr>
            <a:endParaRPr lang="en-US" dirty="0"/>
          </a:p>
        </p:txBody>
      </p:sp>
    </p:spTree>
    <p:extLst>
      <p:ext uri="{BB962C8B-B14F-4D97-AF65-F5344CB8AC3E}">
        <p14:creationId xmlns:p14="http://schemas.microsoft.com/office/powerpoint/2010/main" val="1941760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56895"/>
          </a:xfrm>
        </p:spPr>
        <p:txBody>
          <a:bodyPr>
            <a:normAutofit/>
          </a:bodyPr>
          <a:lstStyle/>
          <a:p>
            <a:r>
              <a:rPr lang="en-US" sz="1800"/>
              <a:t>LEASE ISSUES CONTINUED</a:t>
            </a:r>
          </a:p>
        </p:txBody>
      </p:sp>
      <p:sp>
        <p:nvSpPr>
          <p:cNvPr id="3" name="Content Placeholder 2"/>
          <p:cNvSpPr>
            <a:spLocks noGrp="1"/>
          </p:cNvSpPr>
          <p:nvPr>
            <p:ph idx="1"/>
          </p:nvPr>
        </p:nvSpPr>
        <p:spPr>
          <a:xfrm>
            <a:off x="838200" y="922655"/>
            <a:ext cx="10515600" cy="5756910"/>
          </a:xfrm>
        </p:spPr>
        <p:txBody>
          <a:bodyPr>
            <a:normAutofit fontScale="97500" lnSpcReduction="10000"/>
          </a:bodyPr>
          <a:lstStyle/>
          <a:p>
            <a:r>
              <a:rPr lang="en-US"/>
              <a:t>REACCOMPLISHED LEASES </a:t>
            </a:r>
          </a:p>
          <a:p>
            <a:pPr lvl="1"/>
            <a:r>
              <a:rPr lang="en-US" sz="2400"/>
              <a:t>NO CHANGE IN SERVICES PROVIDED TO THE VETERANS JUST VERBIAGE OF LEASES</a:t>
            </a:r>
          </a:p>
          <a:p>
            <a:pPr lvl="1"/>
            <a:r>
              <a:rPr lang="en-US" sz="2400"/>
              <a:t>LEASES STILL FAIL TO MEET INTENT OF ACT ESTABLISHING HOME</a:t>
            </a:r>
          </a:p>
          <a:p>
            <a:pPr lvl="1"/>
            <a:r>
              <a:rPr lang="en-US" sz="2400"/>
              <a:t>LEASES FAIL TO MEET STATUTORY REQUIREMENTS UNDER 38 UNITED STATES CODE 8122</a:t>
            </a:r>
          </a:p>
          <a:p>
            <a:pPr lvl="2"/>
            <a:endParaRPr lang="en-US" sz="2000"/>
          </a:p>
          <a:p>
            <a:pPr lvl="2"/>
            <a:r>
              <a:rPr lang="en-US" sz="2000"/>
              <a:t>MAXIMUM TERM OF LEASE IS THREE YEARS</a:t>
            </a:r>
            <a:r>
              <a:rPr lang="en-US" sz="1385"/>
              <a:t>	</a:t>
            </a:r>
          </a:p>
          <a:p>
            <a:pPr lvl="3"/>
            <a:r>
              <a:rPr lang="en-US" sz="1800"/>
              <a:t>“(A)(1) The Secretary may lease for a term not exceeding three years lands or buildings, or parts or parcels thereof, belonging to the United States and under the Secretary’s control. ...”</a:t>
            </a:r>
          </a:p>
          <a:p>
            <a:pPr lvl="2"/>
            <a:r>
              <a:rPr lang="en-US" sz="2000"/>
              <a:t>NOTICE OF INTENT TO CREATE LEASE MUST BE PUBLISHED IN LOCAL MEDIA</a:t>
            </a:r>
          </a:p>
          <a:p>
            <a:pPr lvl="3"/>
            <a:r>
              <a:rPr lang="en-US" sz="1800"/>
              <a:t>“(A)(1)...Prior to the execution of any such lease, the Secretary shall give appropriate public notice of the Secretary’s intention to do so in the newspaper of the community in which the lands or buildings to be leased are located.”</a:t>
            </a:r>
          </a:p>
          <a:p>
            <a:pPr lvl="2"/>
            <a:r>
              <a:rPr lang="en-US" sz="2000"/>
              <a:t>LEASE MUST STIPULATE THE THE MONIES RECEIVED ARE PROCESSED INTO THE DEPARTMENT OF THE TREASUTY</a:t>
            </a:r>
          </a:p>
          <a:p>
            <a:pPr lvl="3"/>
            <a:r>
              <a:rPr lang="en-US" sz="1800"/>
              <a:t>“(A)(1)...The proceeds from such leases, less expenses for maintenance, operation, and repair of buildings leased for living quarters, shall be covered into the Treasury of the United States as miscellaneous receipts.”</a:t>
            </a:r>
          </a:p>
          <a:p>
            <a:pPr lvl="1"/>
            <a:endParaRPr lang="en-US" sz="2400"/>
          </a:p>
          <a:p>
            <a:pPr lvl="3"/>
            <a:endParaRPr lang="en-US"/>
          </a:p>
          <a:p>
            <a:pPr marL="1371600" lvl="3" indent="0">
              <a:buNone/>
            </a:pPr>
            <a:endParaRPr lang="en-US"/>
          </a:p>
        </p:txBody>
      </p:sp>
    </p:spTree>
    <p:extLst>
      <p:ext uri="{BB962C8B-B14F-4D97-AF65-F5344CB8AC3E}">
        <p14:creationId xmlns:p14="http://schemas.microsoft.com/office/powerpoint/2010/main" val="2818011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a:t>ISSUES IDENTIFIED THROUGH INVESTIGATIVE REPORTING AS WELL AS INFO OBTAINED VIA FOIA</a:t>
            </a:r>
          </a:p>
        </p:txBody>
      </p:sp>
      <p:sp>
        <p:nvSpPr>
          <p:cNvPr id="3" name="Content Placeholder 2"/>
          <p:cNvSpPr>
            <a:spLocks noGrp="1"/>
          </p:cNvSpPr>
          <p:nvPr>
            <p:ph idx="1"/>
          </p:nvPr>
        </p:nvSpPr>
        <p:spPr>
          <a:xfrm>
            <a:off x="838200" y="1397000"/>
            <a:ext cx="10515600" cy="5355590"/>
          </a:xfrm>
        </p:spPr>
        <p:txBody>
          <a:bodyPr>
            <a:normAutofit fontScale="92500" lnSpcReduction="10000"/>
          </a:bodyPr>
          <a:lstStyle/>
          <a:p>
            <a:pPr marL="457200" indent="-457200">
              <a:buFont typeface="Arial" panose="020B0604020202020204" pitchFamily="34" charset="0"/>
              <a:buChar char="•"/>
            </a:pPr>
            <a:endParaRPr lang="en-US"/>
          </a:p>
          <a:p>
            <a:pPr marL="457200" indent="-457200">
              <a:buFont typeface="Arial" panose="020B0604020202020204" pitchFamily="34" charset="0"/>
              <a:buChar char="•"/>
            </a:pPr>
            <a:r>
              <a:rPr lang="en-US"/>
              <a:t>CALVET IS GIVEN ACCESS TO DEEDED PROPERTYMCDONALD AND SHULKIN MISLEAD CONGRESS AND AMERICAN PEOPLE</a:t>
            </a:r>
          </a:p>
          <a:p>
            <a:pPr marL="914400" lvl="1" indent="-457200">
              <a:buFont typeface="Arial" panose="020B0604020202020204" pitchFamily="34" charset="0"/>
              <a:buChar char="•"/>
            </a:pPr>
            <a:r>
              <a:rPr lang="en-US"/>
              <a:t>INCORRECT LIST OF CURRENT ACTIVE LAND USE AGREEMENTS ACTIVE AND “EXPIRED” LEASES</a:t>
            </a:r>
          </a:p>
          <a:p>
            <a:pPr marL="1371600" lvl="2" indent="-457200">
              <a:buFont typeface="Arial" panose="020B0604020202020204" pitchFamily="34" charset="0"/>
              <a:buChar char="•"/>
            </a:pPr>
            <a:r>
              <a:rPr lang="en-US"/>
              <a:t> BRENTWOOD ACADEMY (USE OF PROPERTY RULED IN VIOLATION OF ACT OF 1887)</a:t>
            </a:r>
          </a:p>
          <a:p>
            <a:pPr marL="2286000" lvl="5" indent="0">
              <a:buFont typeface="Arial" panose="020B0604020202020204" pitchFamily="34" charset="0"/>
              <a:buNone/>
            </a:pPr>
            <a:r>
              <a:rPr lang="en-US"/>
              <a:t>ACADEMY GIVEN 10 YEAR EXTENSION ALLOWED TO EXPAND NOT VACATE</a:t>
            </a:r>
          </a:p>
          <a:p>
            <a:pPr marL="2286000" lvl="5" indent="0">
              <a:buFont typeface="Arial" panose="020B0604020202020204" pitchFamily="34" charset="0"/>
              <a:buNone/>
            </a:pPr>
            <a:r>
              <a:rPr lang="en-US"/>
              <a:t>	FICTITIOUS CLAIM OF BENEFIT TO VETERANS FOR USE OF WEIGHT ROOM AND POOL	</a:t>
            </a:r>
          </a:p>
          <a:p>
            <a:pPr marL="2286000" lvl="5" indent="0">
              <a:buFont typeface="Arial" panose="020B0604020202020204" pitchFamily="34" charset="0"/>
              <a:buNone/>
            </a:pPr>
            <a:r>
              <a:rPr lang="en-US"/>
              <a:t>VETERANS LOST USE OF ONLY SOCCER FIELD ON WLA PROPERTY </a:t>
            </a:r>
          </a:p>
          <a:p>
            <a:pPr marL="2286000" lvl="5" indent="0">
              <a:buFont typeface="Arial" panose="020B0604020202020204" pitchFamily="34" charset="0"/>
              <a:buNone/>
            </a:pPr>
            <a:r>
              <a:rPr lang="en-US"/>
              <a:t>	DEPRIVED OF USE FOR REHABILITATION AND EXERCISE </a:t>
            </a:r>
          </a:p>
          <a:p>
            <a:pPr marL="2286000" lvl="5" indent="0">
              <a:buFont typeface="Arial" panose="020B0604020202020204" pitchFamily="34" charset="0"/>
              <a:buNone/>
            </a:pPr>
            <a:r>
              <a:rPr lang="en-US"/>
              <a:t>VETERANS LOST USE OF ONLY BASEBALL/SOCCER FIELD</a:t>
            </a:r>
          </a:p>
          <a:p>
            <a:pPr marL="2286000" lvl="5" indent="0">
              <a:buFont typeface="Arial" panose="020B0604020202020204" pitchFamily="34" charset="0"/>
              <a:buNone/>
            </a:pPr>
            <a:r>
              <a:rPr lang="en-US"/>
              <a:t>	DEPRIVED OF USE FOR REHABILITATION AND EXCERSISE</a:t>
            </a:r>
          </a:p>
          <a:p>
            <a:pPr marL="2286000" lvl="5" indent="0">
              <a:buFont typeface="Arial" panose="020B0604020202020204" pitchFamily="34" charset="0"/>
              <a:buNone/>
            </a:pPr>
            <a:r>
              <a:rPr lang="en-US"/>
              <a:t>CONSTRUCTION VEHICLES CROSSING PROPERTY</a:t>
            </a:r>
          </a:p>
          <a:p>
            <a:pPr marL="2286000" lvl="5" indent="0">
              <a:buFont typeface="Arial" panose="020B0604020202020204" pitchFamily="34" charset="0"/>
              <a:buNone/>
            </a:pPr>
            <a:r>
              <a:rPr lang="en-US"/>
              <a:t>	EXPOSURE TO TRIGGERS RELATED TO PTSD AND COMBAT ISSUES</a:t>
            </a:r>
          </a:p>
          <a:p>
            <a:pPr marL="2286000" lvl="5" indent="0">
              <a:buFont typeface="Arial" panose="020B0604020202020204" pitchFamily="34" charset="0"/>
              <a:buNone/>
            </a:pPr>
            <a:r>
              <a:rPr lang="en-US"/>
              <a:t>		FAILED TO CONSIDER EXPOSURE CAUSED ISSUES</a:t>
            </a:r>
          </a:p>
          <a:p>
            <a:pPr marL="2286000" lvl="5" indent="0">
              <a:buFont typeface="Arial" panose="020B0604020202020204" pitchFamily="34" charset="0"/>
              <a:buNone/>
            </a:pPr>
            <a:r>
              <a:rPr lang="en-US"/>
              <a:t>			POSSIBLE SUICIDE</a:t>
            </a:r>
          </a:p>
          <a:p>
            <a:pPr marL="2286000" lvl="5" indent="0">
              <a:buFont typeface="Arial" panose="020B0604020202020204" pitchFamily="34" charset="0"/>
              <a:buNone/>
            </a:pPr>
            <a:r>
              <a:rPr lang="en-US"/>
              <a:t>			INCREASED NEED FOR TREATMENT</a:t>
            </a:r>
          </a:p>
          <a:p>
            <a:pPr marL="1371600" lvl="2" indent="-457200">
              <a:buFont typeface="Arial" panose="020B0604020202020204" pitchFamily="34" charset="0"/>
              <a:buChar char="•"/>
            </a:pPr>
            <a:endParaRPr lang="en-US"/>
          </a:p>
          <a:p>
            <a:pPr marL="1371600" lvl="2" indent="-457200">
              <a:buFont typeface="Arial" panose="020B0604020202020204" pitchFamily="34" charset="0"/>
              <a:buChar char="•"/>
            </a:pPr>
            <a:endParaRPr lang="en-US"/>
          </a:p>
          <a:p>
            <a:pPr marL="1371600" lvl="2" indent="-457200">
              <a:buFont typeface="Arial" panose="020B0604020202020204" pitchFamily="34" charset="0"/>
              <a:buChar char="•"/>
            </a:pPr>
            <a:endParaRPr lang="en-US"/>
          </a:p>
          <a:p>
            <a:pPr marL="1371600" lvl="3" indent="0">
              <a:buFont typeface="Arial" panose="020B0604020202020204" pitchFamily="34" charset="0"/>
              <a:buNone/>
            </a:pPr>
            <a:endParaRPr lang="en-US"/>
          </a:p>
        </p:txBody>
      </p:sp>
    </p:spTree>
    <p:extLst>
      <p:ext uri="{BB962C8B-B14F-4D97-AF65-F5344CB8AC3E}">
        <p14:creationId xmlns:p14="http://schemas.microsoft.com/office/powerpoint/2010/main" val="100454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1995"/>
          </a:xfrm>
        </p:spPr>
        <p:txBody>
          <a:bodyPr>
            <a:normAutofit fontScale="90000"/>
          </a:bodyPr>
          <a:lstStyle/>
          <a:p>
            <a:r>
              <a:rPr lang="en-US"/>
              <a:t/>
            </a:r>
            <a:br>
              <a:rPr lang="en-US"/>
            </a:br>
            <a:r>
              <a:rPr lang="en-US" sz="1800"/>
              <a:t>LEASE CONTINUED</a:t>
            </a:r>
            <a:r>
              <a:rPr lang="en-US" sz="3200"/>
              <a:t/>
            </a:r>
            <a:br>
              <a:rPr lang="en-US" sz="3200"/>
            </a:br>
            <a:endParaRPr lang="en-US" sz="3200"/>
          </a:p>
        </p:txBody>
      </p:sp>
      <p:sp>
        <p:nvSpPr>
          <p:cNvPr id="3" name="Content Placeholder 2"/>
          <p:cNvSpPr>
            <a:spLocks noGrp="1"/>
          </p:cNvSpPr>
          <p:nvPr>
            <p:ph idx="1"/>
          </p:nvPr>
        </p:nvSpPr>
        <p:spPr>
          <a:xfrm>
            <a:off x="838200" y="1191895"/>
            <a:ext cx="10515600" cy="4985385"/>
          </a:xfrm>
        </p:spPr>
        <p:txBody>
          <a:bodyPr/>
          <a:lstStyle/>
          <a:p>
            <a:pPr marL="0" indent="0">
              <a:buNone/>
            </a:pPr>
            <a:endParaRPr lang="en-US" dirty="0"/>
          </a:p>
          <a:p>
            <a:pPr marL="0" indent="0">
              <a:buNone/>
            </a:pPr>
            <a:r>
              <a:rPr lang="en-US" dirty="0"/>
              <a:t>NEW DIRECTIONS, </a:t>
            </a:r>
            <a:r>
              <a:rPr lang="en-US" dirty="0" err="1"/>
              <a:t>INC</a:t>
            </a:r>
            <a:endParaRPr lang="en-US" dirty="0"/>
          </a:p>
          <a:p>
            <a:pPr marL="800100" lvl="1" indent="-342900">
              <a:buFont typeface="Arial" panose="020B0604020202020204" pitchFamily="34" charset="0"/>
              <a:buChar char="•"/>
            </a:pPr>
            <a:r>
              <a:rPr lang="en-US" sz="2055" dirty="0"/>
              <a:t>USE: ADDICTION TREATMENT AND COUNSELLING</a:t>
            </a:r>
          </a:p>
          <a:p>
            <a:pPr marL="1257300" lvl="2" indent="-342900"/>
            <a:r>
              <a:rPr lang="en-US" dirty="0"/>
              <a:t>BUILDING 115 </a:t>
            </a:r>
          </a:p>
          <a:p>
            <a:pPr lvl="3"/>
            <a:r>
              <a:rPr lang="en-US" dirty="0"/>
              <a:t>50 YEAR LEASE EXPIRING IN 2045</a:t>
            </a:r>
          </a:p>
          <a:p>
            <a:pPr lvl="3"/>
            <a:r>
              <a:rPr lang="en-US" dirty="0"/>
              <a:t>BUILDING, </a:t>
            </a:r>
            <a:r>
              <a:rPr lang="en-US" dirty="0" smtClean="0"/>
              <a:t>UTILITIES</a:t>
            </a:r>
            <a:r>
              <a:rPr lang="en-US" dirty="0"/>
              <a:t>, MAINTENANCE AT VA COST</a:t>
            </a:r>
          </a:p>
        </p:txBody>
      </p:sp>
    </p:spTree>
    <p:extLst>
      <p:ext uri="{BB962C8B-B14F-4D97-AF65-F5344CB8AC3E}">
        <p14:creationId xmlns:p14="http://schemas.microsoft.com/office/powerpoint/2010/main" val="3430996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6105"/>
          </a:xfrm>
        </p:spPr>
        <p:txBody>
          <a:bodyPr/>
          <a:lstStyle/>
          <a:p>
            <a:r>
              <a:rPr lang="en-US" sz="1800"/>
              <a:t>LEASES CONTINUED</a:t>
            </a:r>
          </a:p>
        </p:txBody>
      </p:sp>
      <p:sp>
        <p:nvSpPr>
          <p:cNvPr id="3" name="Content Placeholder 2"/>
          <p:cNvSpPr>
            <a:spLocks noGrp="1"/>
          </p:cNvSpPr>
          <p:nvPr>
            <p:ph idx="1"/>
          </p:nvPr>
        </p:nvSpPr>
        <p:spPr>
          <a:xfrm>
            <a:off x="838200" y="1115695"/>
            <a:ext cx="10515600" cy="5061585"/>
          </a:xfrm>
        </p:spPr>
        <p:txBody>
          <a:bodyPr>
            <a:normAutofit/>
          </a:bodyPr>
          <a:lstStyle/>
          <a:p>
            <a:pPr marL="0" indent="0">
              <a:buNone/>
            </a:pPr>
            <a:r>
              <a:rPr lang="en-US"/>
              <a:t>BREITBURN ENERGY</a:t>
            </a:r>
          </a:p>
          <a:p>
            <a:pPr marL="800100" lvl="1" indent="-342900">
              <a:buFont typeface="Arial" panose="020B0604020202020204" pitchFamily="34" charset="0"/>
              <a:buChar char="•"/>
            </a:pPr>
            <a:r>
              <a:rPr lang="en-US"/>
              <a:t>ORIGINAL LEASE: 10 ACRES</a:t>
            </a:r>
          </a:p>
          <a:p>
            <a:pPr marL="800100" lvl="1" indent="-342900">
              <a:buFont typeface="Arial" panose="020B0604020202020204" pitchFamily="34" charset="0"/>
              <a:buChar char="•"/>
            </a:pPr>
            <a:r>
              <a:rPr lang="en-US"/>
              <a:t>CREATES REPLACEMENT SITE TO COMPENSATE FOR ORIGINAL BEING TAKEN TO RELOCATE 405</a:t>
            </a:r>
          </a:p>
          <a:p>
            <a:pPr lvl="2"/>
            <a:r>
              <a:rPr lang="en-US"/>
              <a:t>LAND CONTAMINATED WHERE NOT RESTORABLE</a:t>
            </a:r>
          </a:p>
          <a:p>
            <a:pPr lvl="2"/>
            <a:r>
              <a:rPr lang="en-US"/>
              <a:t>LEASE FEES ARE 2.5% PLUS 2.5% ROYALTIES</a:t>
            </a:r>
          </a:p>
          <a:p>
            <a:pPr lvl="3"/>
            <a:r>
              <a:rPr lang="en-US"/>
              <a:t>LEASE STATES ROYALTIES OF 2.5% PAID TO DISABLED AMERICAN VETERANS, LOS ANGELES CHAPTER (DAV-LA)</a:t>
            </a:r>
          </a:p>
          <a:p>
            <a:pPr lvl="2"/>
            <a:r>
              <a:rPr lang="en-US"/>
              <a:t>FOIA REPRESENTATIVE STATES MONEY GOES TO VA</a:t>
            </a:r>
          </a:p>
          <a:p>
            <a:pPr lvl="3"/>
            <a:r>
              <a:rPr lang="en-US"/>
              <a:t>LEASE STIPULATES DAV-LA GETS ROYALTIES, BUT RESOURCE DIRECTOR SAYS MONEY GOES TO VA, SO WHO TRUELY GETS ROYALTIES?</a:t>
            </a:r>
          </a:p>
          <a:p>
            <a:pPr lvl="1"/>
            <a:r>
              <a:rPr lang="en-US"/>
              <a:t>IS VA FUNDING AN NOT-FOR-PROFIT ORGANIZATION, DAV-LA LAWFULLY?</a:t>
            </a:r>
          </a:p>
          <a:p>
            <a:pPr lvl="2"/>
            <a:r>
              <a:rPr lang="en-US"/>
              <a:t>IF LEASE IS FOLLOWED, IT CREATES PRECIDENCE FOR ALL NOT-FOR-PROFITS TO BE FUNDED BY GOVERNMENT!</a:t>
            </a:r>
          </a:p>
        </p:txBody>
      </p:sp>
    </p:spTree>
    <p:extLst>
      <p:ext uri="{BB962C8B-B14F-4D97-AF65-F5344CB8AC3E}">
        <p14:creationId xmlns:p14="http://schemas.microsoft.com/office/powerpoint/2010/main" val="3642986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5EADE5-8FD4-4E36-A2AA-836A7CBDFD7E}"/>
              </a:ext>
            </a:extLst>
          </p:cNvPr>
          <p:cNvSpPr>
            <a:spLocks noGrp="1"/>
          </p:cNvSpPr>
          <p:nvPr>
            <p:ph type="title"/>
          </p:nvPr>
        </p:nvSpPr>
        <p:spPr/>
        <p:txBody>
          <a:bodyPr/>
          <a:lstStyle/>
          <a:p>
            <a:r>
              <a:rPr lang="en-US" dirty="0"/>
              <a:t>GENE’S INTRODUCTION – p2</a:t>
            </a:r>
          </a:p>
        </p:txBody>
      </p:sp>
      <p:sp>
        <p:nvSpPr>
          <p:cNvPr id="3" name="Content Placeholder 2">
            <a:extLst>
              <a:ext uri="{FF2B5EF4-FFF2-40B4-BE49-F238E27FC236}">
                <a16:creationId xmlns="" xmlns:a16="http://schemas.microsoft.com/office/drawing/2014/main" id="{580BECF4-5E31-4F84-9A84-A5D6B65423B2}"/>
              </a:ext>
            </a:extLst>
          </p:cNvPr>
          <p:cNvSpPr>
            <a:spLocks noGrp="1"/>
          </p:cNvSpPr>
          <p:nvPr>
            <p:ph idx="1"/>
          </p:nvPr>
        </p:nvSpPr>
        <p:spPr>
          <a:xfrm>
            <a:off x="792480" y="1536065"/>
            <a:ext cx="10515600" cy="4351338"/>
          </a:xfrm>
        </p:spPr>
        <p:txBody>
          <a:bodyPr>
            <a:noAutofit/>
          </a:bodyPr>
          <a:lstStyle/>
          <a:p>
            <a:pPr marL="0" indent="0" algn="ctr">
              <a:buNone/>
            </a:pPr>
            <a:r>
              <a:rPr lang="en-US" sz="1600" dirty="0">
                <a:latin typeface="Arial" panose="020B0604020202020204" pitchFamily="34" charset="0"/>
                <a:cs typeface="Arial" panose="020B0604020202020204" pitchFamily="34" charset="0"/>
              </a:rPr>
              <a:t>If the Secretary of Veterans Affairs would take a lesson from the few within the VA system who do not receive bonuses each year, there may be a way of improving this broken and neglected healthcare system facing each and every man and woman that have served and are now serving.</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The </a:t>
            </a:r>
            <a:r>
              <a:rPr lang="en-US" sz="1600" dirty="0" smtClean="0">
                <a:latin typeface="Arial" panose="020B0604020202020204" pitchFamily="34" charset="0"/>
                <a:cs typeface="Arial" panose="020B0604020202020204" pitchFamily="34" charset="0"/>
              </a:rPr>
              <a:t>VA </a:t>
            </a:r>
            <a:r>
              <a:rPr lang="en-US" sz="1600" dirty="0">
                <a:latin typeface="Arial" panose="020B0604020202020204" pitchFamily="34" charset="0"/>
                <a:cs typeface="Arial" panose="020B0604020202020204" pitchFamily="34" charset="0"/>
              </a:rPr>
              <a:t>is claiming that it is “serving those who have served” but that’s far from the truth. As you will hear today, there is evidence of corruption and fake bonuses being paid to directors, high-profile managers and their staff that feed to and from the manipulation of policy caused by non-veteran, non-federal, special interests, including the State courts overlooking Veteran divorce and bankruptcy cases.</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Meanwhile, the DVA allows the rule of federal law to be abused and broken, thereby, ignoring the President’s directive to make the VA a quality healthcare system for those that have served. DVA's negligence adds another insult upon insults to Veteran healthcare as it creates overwhelming delays in timely appointments and contributes to a percentage of wrongful death and suicide among Veterans.</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Why is this? Are the eyes and the mind of this Veteran Marine so decomposed that what I see and feel is false to me?</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Will this be the future direction and way of treatment for each and every Veteran?</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EXAMPLE : Wrongful death and symbolic suicide reported at VA facilities in Long Island, North Carolina, Arizona and Colorado,  to those living outside of these states it may not mean nothing but to those representatives that our tax dollars go to pay their respective salaries, the broken hearts of a Veteran's loved ones must mean everything. Unfortunately, it does not because the situations continue.</a:t>
            </a:r>
            <a:endParaRPr lang="en-US" sz="1600" dirty="0"/>
          </a:p>
        </p:txBody>
      </p:sp>
    </p:spTree>
    <p:extLst>
      <p:ext uri="{BB962C8B-B14F-4D97-AF65-F5344CB8AC3E}">
        <p14:creationId xmlns:p14="http://schemas.microsoft.com/office/powerpoint/2010/main" val="1163579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79425"/>
          </a:xfrm>
        </p:spPr>
        <p:txBody>
          <a:bodyPr/>
          <a:lstStyle/>
          <a:p>
            <a:r>
              <a:rPr lang="en-US" sz="1800"/>
              <a:t>LEASES CONTINUED</a:t>
            </a:r>
          </a:p>
        </p:txBody>
      </p:sp>
      <p:sp>
        <p:nvSpPr>
          <p:cNvPr id="3" name="Content Placeholder 2"/>
          <p:cNvSpPr>
            <a:spLocks noGrp="1"/>
          </p:cNvSpPr>
          <p:nvPr>
            <p:ph idx="1"/>
          </p:nvPr>
        </p:nvSpPr>
        <p:spPr>
          <a:xfrm>
            <a:off x="838200" y="980440"/>
            <a:ext cx="10515600" cy="5196840"/>
          </a:xfrm>
        </p:spPr>
        <p:txBody>
          <a:bodyPr>
            <a:normAutofit/>
          </a:bodyPr>
          <a:lstStyle/>
          <a:p>
            <a:pPr marL="0" indent="0">
              <a:buNone/>
            </a:pPr>
            <a:endParaRPr lang="en-US" dirty="0" smtClean="0"/>
          </a:p>
          <a:p>
            <a:pPr marL="0" indent="0">
              <a:buNone/>
            </a:pPr>
            <a:r>
              <a:rPr lang="en-US" dirty="0" smtClean="0"/>
              <a:t>1887 </a:t>
            </a:r>
            <a:r>
              <a:rPr lang="en-US" dirty="0"/>
              <a:t>FUND</a:t>
            </a:r>
          </a:p>
          <a:p>
            <a:pPr lvl="1"/>
            <a:r>
              <a:rPr lang="en-US" dirty="0"/>
              <a:t>FOUNDED BY FAMILY OF FAMILY THAT DEEDED PROPERTY FOR “HOME”</a:t>
            </a:r>
          </a:p>
          <a:p>
            <a:pPr lvl="1"/>
            <a:r>
              <a:rPr lang="en-US" dirty="0"/>
              <a:t>ALLOWED TO USE SPACE TO COORDINATE </a:t>
            </a:r>
            <a:r>
              <a:rPr lang="en-US" dirty="0" smtClean="0"/>
              <a:t>REHABILITATION </a:t>
            </a:r>
            <a:r>
              <a:rPr lang="en-US" dirty="0"/>
              <a:t>OF BUILDINGS:</a:t>
            </a:r>
          </a:p>
          <a:p>
            <a:pPr lvl="2"/>
            <a:r>
              <a:rPr lang="en-US" dirty="0"/>
              <a:t>Wadsworth Chapel (Building 20)</a:t>
            </a:r>
          </a:p>
          <a:p>
            <a:pPr lvl="2"/>
            <a:r>
              <a:rPr lang="en-US" dirty="0"/>
              <a:t>Governors Mansion (Building 23)</a:t>
            </a:r>
          </a:p>
          <a:p>
            <a:pPr lvl="2"/>
            <a:r>
              <a:rPr lang="en-US" dirty="0"/>
              <a:t>Superintendent's Home (Building 33)</a:t>
            </a:r>
          </a:p>
          <a:p>
            <a:pPr lvl="2"/>
            <a:r>
              <a:rPr lang="en-US" dirty="0"/>
              <a:t>Hoover Barracks (Building 199)</a:t>
            </a:r>
          </a:p>
          <a:p>
            <a:pPr lvl="2"/>
            <a:r>
              <a:rPr lang="en-US" dirty="0"/>
              <a:t>Trolley Station (Building 66)</a:t>
            </a:r>
          </a:p>
          <a:p>
            <a:endParaRPr lang="en-US" dirty="0"/>
          </a:p>
        </p:txBody>
      </p:sp>
    </p:spTree>
    <p:extLst>
      <p:ext uri="{BB962C8B-B14F-4D97-AF65-F5344CB8AC3E}">
        <p14:creationId xmlns:p14="http://schemas.microsoft.com/office/powerpoint/2010/main" val="815453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79425"/>
          </a:xfrm>
        </p:spPr>
        <p:txBody>
          <a:bodyPr/>
          <a:lstStyle/>
          <a:p>
            <a:r>
              <a:rPr lang="en-US" sz="1800"/>
              <a:t>LEASES CONTINUED</a:t>
            </a:r>
          </a:p>
        </p:txBody>
      </p:sp>
      <p:sp>
        <p:nvSpPr>
          <p:cNvPr id="3" name="Content Placeholder 2"/>
          <p:cNvSpPr>
            <a:spLocks noGrp="1"/>
          </p:cNvSpPr>
          <p:nvPr>
            <p:ph idx="1"/>
          </p:nvPr>
        </p:nvSpPr>
        <p:spPr>
          <a:xfrm>
            <a:off x="838200" y="980440"/>
            <a:ext cx="10515600" cy="5196840"/>
          </a:xfrm>
        </p:spPr>
        <p:txBody>
          <a:bodyPr>
            <a:normAutofit/>
          </a:bodyPr>
          <a:lstStyle/>
          <a:p>
            <a:pPr marL="0" lvl="1" indent="0">
              <a:buNone/>
            </a:pPr>
            <a:endParaRPr lang="en-US"/>
          </a:p>
          <a:p>
            <a:pPr marL="0" lvl="1" indent="0">
              <a:buNone/>
            </a:pPr>
            <a:r>
              <a:rPr lang="en-US"/>
              <a:t>1887 FUND CONTINUED</a:t>
            </a:r>
          </a:p>
          <a:p>
            <a:pPr marL="800100" lvl="2" indent="-342900">
              <a:buFont typeface="Arial" panose="020B0604020202020204" pitchFamily="34" charset="0"/>
              <a:buChar char="•"/>
            </a:pPr>
            <a:r>
              <a:rPr lang="en-US" sz="2400">
                <a:sym typeface="+mn-ea"/>
              </a:rPr>
              <a:t>BUILDINGS PROTECTED ASW PART OF THE ORIGINAL ACT AS WELL AS AND HISTORICAL BUILDING ACT</a:t>
            </a:r>
            <a:endParaRPr lang="en-US" sz="2400"/>
          </a:p>
          <a:p>
            <a:pPr marL="1371600" lvl="2" indent="-457200">
              <a:buFont typeface="Arial" panose="020B0604020202020204" pitchFamily="34" charset="0"/>
              <a:buChar char="•"/>
            </a:pPr>
            <a:r>
              <a:rPr lang="en-US"/>
              <a:t>SECRETARY SHULKIN PROPOSED SELLING PROTECTED BUILDINGS TO DECREASE COST</a:t>
            </a:r>
          </a:p>
          <a:p>
            <a:pPr marL="1828800" lvl="3" indent="-457200">
              <a:buFont typeface="Arial" panose="020B0604020202020204" pitchFamily="34" charset="0"/>
              <a:buChar char="•"/>
            </a:pPr>
            <a:r>
              <a:rPr lang="en-US" sz="1800"/>
              <a:t>BUILDINGS BEING REPAIRED AT COST TO 1887 FUND</a:t>
            </a:r>
          </a:p>
          <a:p>
            <a:pPr marL="1828800" lvl="3" indent="-457200">
              <a:buFont typeface="Arial" panose="020B0604020202020204" pitchFamily="34" charset="0"/>
              <a:buChar char="•"/>
            </a:pPr>
            <a:r>
              <a:rPr lang="en-US" sz="1800"/>
              <a:t>INTENTIONALLY MISLEAD CONGRESS ATTEMPTING TO MISLEAD CONGRESS AND CLAIMED TO NEED ADDITIONAL FUNDING TO REPAIR BUILDINGS ALREADY BEING REPAIRED BY 1887 FUND</a:t>
            </a:r>
          </a:p>
          <a:p>
            <a:pPr marL="1371600" lvl="3" indent="0">
              <a:buFont typeface="Arial" panose="020B0604020202020204" pitchFamily="34" charset="0"/>
              <a:buNone/>
            </a:pPr>
            <a:endParaRPr lang="en-US" sz="2400" b="1" u="sng"/>
          </a:p>
          <a:p>
            <a:pPr marL="1371600" lvl="3" indent="0">
              <a:buFont typeface="Arial" panose="020B0604020202020204" pitchFamily="34" charset="0"/>
              <a:buNone/>
            </a:pPr>
            <a:r>
              <a:rPr lang="en-US" sz="2400" b="1" u="sng"/>
              <a:t>U.S. Government accepted property SOLELY for creation of </a:t>
            </a:r>
          </a:p>
          <a:p>
            <a:pPr marL="1371600" lvl="3" indent="0">
              <a:buFont typeface="Arial" panose="020B0604020202020204" pitchFamily="34" charset="0"/>
              <a:buNone/>
            </a:pPr>
            <a:r>
              <a:rPr lang="en-US" sz="2400" b="1"/>
              <a:t>            </a:t>
            </a:r>
            <a:r>
              <a:rPr lang="en-US" sz="2400" b="1" u="sng"/>
              <a:t>“Disabled Soldiers Home West of the Rockies”</a:t>
            </a:r>
          </a:p>
        </p:txBody>
      </p:sp>
    </p:spTree>
    <p:extLst>
      <p:ext uri="{BB962C8B-B14F-4D97-AF65-F5344CB8AC3E}">
        <p14:creationId xmlns:p14="http://schemas.microsoft.com/office/powerpoint/2010/main" val="400912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79425"/>
          </a:xfrm>
        </p:spPr>
        <p:txBody>
          <a:bodyPr/>
          <a:lstStyle/>
          <a:p>
            <a:r>
              <a:rPr lang="en-US" sz="1800"/>
              <a:t>LEASES CONTINUED</a:t>
            </a:r>
          </a:p>
        </p:txBody>
      </p:sp>
      <p:sp>
        <p:nvSpPr>
          <p:cNvPr id="3" name="Content Placeholder 2"/>
          <p:cNvSpPr>
            <a:spLocks noGrp="1"/>
          </p:cNvSpPr>
          <p:nvPr>
            <p:ph idx="1"/>
          </p:nvPr>
        </p:nvSpPr>
        <p:spPr>
          <a:xfrm>
            <a:off x="838200" y="980440"/>
            <a:ext cx="10515600" cy="5196840"/>
          </a:xfrm>
        </p:spPr>
        <p:txBody>
          <a:bodyPr>
            <a:normAutofit/>
          </a:bodyPr>
          <a:lstStyle/>
          <a:p>
            <a:pPr marL="0" lvl="1" indent="0">
              <a:buNone/>
            </a:pPr>
            <a:endParaRPr lang="en-US" sz="2800"/>
          </a:p>
          <a:p>
            <a:pPr marL="0" lvl="1" indent="0">
              <a:buNone/>
            </a:pPr>
            <a:endParaRPr lang="en-US" sz="2800"/>
          </a:p>
          <a:p>
            <a:pPr marL="0" lvl="1" indent="0">
              <a:buNone/>
            </a:pPr>
            <a:endParaRPr lang="en-US" sz="2800"/>
          </a:p>
          <a:p>
            <a:pPr marL="0" lvl="1" indent="0">
              <a:buNone/>
            </a:pPr>
            <a:r>
              <a:rPr lang="en-US" sz="2800"/>
              <a:t>VETERANS HOUSING PARTNERSHIP, BUILDING 209 </a:t>
            </a:r>
          </a:p>
          <a:p>
            <a:pPr marL="800100" lvl="2" indent="-342900">
              <a:buFont typeface="Arial" panose="020B0604020202020204" pitchFamily="34" charset="0"/>
              <a:buChar char="•"/>
            </a:pPr>
            <a:r>
              <a:rPr lang="en-US" sz="2400"/>
              <a:t>55 HOUSING UNITS</a:t>
            </a:r>
          </a:p>
          <a:p>
            <a:pPr marL="1257300" lvl="3" indent="-342900">
              <a:buFont typeface="Arial" panose="020B0604020202020204" pitchFamily="34" charset="0"/>
              <a:buChar char="•"/>
            </a:pPr>
            <a:r>
              <a:rPr lang="en-US" sz="2000"/>
              <a:t>32 Studio</a:t>
            </a:r>
          </a:p>
          <a:p>
            <a:pPr marL="1257300" lvl="3" indent="-342900"/>
            <a:r>
              <a:rPr lang="en-US" sz="2000"/>
              <a:t>One bedroom</a:t>
            </a:r>
          </a:p>
          <a:p>
            <a:pPr marL="1257300" lvl="3" indent="-342900"/>
            <a:r>
              <a:rPr lang="en-US" sz="2000"/>
              <a:t>4 Reserved for Bariatric patients</a:t>
            </a:r>
          </a:p>
          <a:p>
            <a:pPr marL="1257300" lvl="3" indent="-342900"/>
            <a:r>
              <a:rPr lang="en-US" sz="2000"/>
              <a:t>1 One bedroom resident manager </a:t>
            </a:r>
          </a:p>
          <a:p>
            <a:pPr marL="0" lvl="1" indent="0">
              <a:buNone/>
            </a:pPr>
            <a:endParaRPr lang="en-US" sz="2400"/>
          </a:p>
        </p:txBody>
      </p:sp>
    </p:spTree>
    <p:extLst>
      <p:ext uri="{BB962C8B-B14F-4D97-AF65-F5344CB8AC3E}">
        <p14:creationId xmlns:p14="http://schemas.microsoft.com/office/powerpoint/2010/main" val="423124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79425"/>
          </a:xfrm>
        </p:spPr>
        <p:txBody>
          <a:bodyPr/>
          <a:lstStyle/>
          <a:p>
            <a:r>
              <a:rPr lang="en-US" sz="1800"/>
              <a:t>LEASES CONTINUED</a:t>
            </a:r>
          </a:p>
        </p:txBody>
      </p:sp>
      <p:sp>
        <p:nvSpPr>
          <p:cNvPr id="3" name="Content Placeholder 2"/>
          <p:cNvSpPr>
            <a:spLocks noGrp="1"/>
          </p:cNvSpPr>
          <p:nvPr>
            <p:ph idx="1"/>
          </p:nvPr>
        </p:nvSpPr>
        <p:spPr>
          <a:xfrm>
            <a:off x="838200" y="980440"/>
            <a:ext cx="10515600" cy="5196840"/>
          </a:xfrm>
        </p:spPr>
        <p:txBody>
          <a:bodyPr>
            <a:normAutofit/>
          </a:bodyPr>
          <a:lstStyle/>
          <a:p>
            <a:pPr marL="0" lvl="1" indent="0">
              <a:buNone/>
            </a:pPr>
            <a:endParaRPr lang="en-US"/>
          </a:p>
          <a:p>
            <a:pPr marL="0" lvl="1" indent="0">
              <a:buNone/>
            </a:pPr>
            <a:endParaRPr lang="en-US"/>
          </a:p>
          <a:p>
            <a:pPr marL="0" lvl="1" indent="0">
              <a:buNone/>
            </a:pPr>
            <a:endParaRPr lang="en-US"/>
          </a:p>
          <a:p>
            <a:pPr marL="0" lvl="1" indent="0">
              <a:buNone/>
            </a:pPr>
            <a:endParaRPr lang="en-US"/>
          </a:p>
          <a:p>
            <a:pPr marL="0" lvl="1" indent="0">
              <a:buNone/>
            </a:pPr>
            <a:r>
              <a:rPr lang="en-US"/>
              <a:t>VETERANS HOUSING PARTNERSHIP, BUILDING 209  CONTINUED</a:t>
            </a:r>
          </a:p>
          <a:p>
            <a:pPr marL="800100" lvl="2" indent="-342900"/>
            <a:r>
              <a:rPr lang="en-US" sz="2000"/>
              <a:t>VHP FUNDED HOUSING FOR VETERANS AND THEIR FAMILIES</a:t>
            </a:r>
          </a:p>
          <a:p>
            <a:pPr marL="800100" lvl="2" indent="-342900"/>
            <a:r>
              <a:rPr lang="en-US" sz="2000"/>
              <a:t>VHP RECEIVES MONEY FROM HUD/VASH</a:t>
            </a:r>
          </a:p>
          <a:p>
            <a:pPr marL="800100" lvl="2" indent="-342900"/>
            <a:r>
              <a:rPr lang="en-US" sz="2000"/>
              <a:t>VHP PAYS VA $360 PER YEAR PER UNIT</a:t>
            </a:r>
          </a:p>
          <a:p>
            <a:pPr marL="1257300" lvl="3" indent="-342900"/>
            <a:r>
              <a:rPr lang="en-US" sz="1800"/>
              <a:t>3% INCREASE PER YEAR</a:t>
            </a:r>
          </a:p>
        </p:txBody>
      </p:sp>
    </p:spTree>
    <p:extLst>
      <p:ext uri="{BB962C8B-B14F-4D97-AF65-F5344CB8AC3E}">
        <p14:creationId xmlns:p14="http://schemas.microsoft.com/office/powerpoint/2010/main" val="1471670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79425"/>
          </a:xfrm>
        </p:spPr>
        <p:txBody>
          <a:bodyPr/>
          <a:lstStyle/>
          <a:p>
            <a:r>
              <a:rPr lang="en-US" sz="1800"/>
              <a:t>LEASES CONTINUED</a:t>
            </a:r>
          </a:p>
        </p:txBody>
      </p:sp>
      <p:sp>
        <p:nvSpPr>
          <p:cNvPr id="3" name="Content Placeholder 2"/>
          <p:cNvSpPr>
            <a:spLocks noGrp="1"/>
          </p:cNvSpPr>
          <p:nvPr>
            <p:ph idx="1"/>
          </p:nvPr>
        </p:nvSpPr>
        <p:spPr>
          <a:xfrm>
            <a:off x="838200" y="980440"/>
            <a:ext cx="10515600" cy="5196840"/>
          </a:xfrm>
        </p:spPr>
        <p:txBody>
          <a:bodyPr>
            <a:normAutofit fontScale="90000" lnSpcReduction="10000"/>
          </a:bodyPr>
          <a:lstStyle/>
          <a:p>
            <a:pPr marL="0" lvl="1" indent="0">
              <a:buNone/>
            </a:pPr>
            <a:endParaRPr lang="en-US"/>
          </a:p>
          <a:p>
            <a:pPr marL="0" lvl="1" indent="0">
              <a:buNone/>
            </a:pPr>
            <a:endParaRPr lang="en-US"/>
          </a:p>
          <a:p>
            <a:pPr marL="0" lvl="1" indent="0">
              <a:buNone/>
            </a:pPr>
            <a:r>
              <a:rPr lang="en-US"/>
              <a:t>VETERANS HOUSING PARTNERSHIP, BUILDING 209 CONTINUED</a:t>
            </a:r>
          </a:p>
          <a:p>
            <a:pPr marL="800100" lvl="2" indent="-342900"/>
            <a:r>
              <a:rPr lang="en-US" sz="2400"/>
              <a:t>50 YEAR LEASE WITH UNLIMITED 20 YEAR EXTENSIONS </a:t>
            </a:r>
          </a:p>
          <a:p>
            <a:pPr marL="1257300" lvl="3" indent="-342900"/>
            <a:r>
              <a:rPr lang="en-US" sz="2000"/>
              <a:t>PROVIDES PRIORITIZED HOUSING FOR THE FOLLOWING GROUPS:</a:t>
            </a:r>
          </a:p>
          <a:p>
            <a:pPr marL="1371600" lvl="4" indent="0">
              <a:buNone/>
            </a:pPr>
            <a:r>
              <a:rPr lang="en-US" sz="1800"/>
              <a:t>A.  CHRONICALLY HOMELESS 55+ WITH MENTAL OR PHYSICAL HEALTH ISSUES</a:t>
            </a:r>
          </a:p>
          <a:p>
            <a:pPr marL="1371600" lvl="4" indent="0">
              <a:buNone/>
            </a:pPr>
            <a:r>
              <a:rPr lang="en-US" sz="1800"/>
              <a:t>B.  CHRONICALLY HOMELESS FEMALE VETERANS</a:t>
            </a:r>
          </a:p>
          <a:p>
            <a:pPr marL="1371600" lvl="4" indent="0">
              <a:buNone/>
            </a:pPr>
            <a:r>
              <a:rPr lang="en-US" sz="1800"/>
              <a:t>C.  HOMELESS VETERANS WITH FAMILIES</a:t>
            </a:r>
          </a:p>
          <a:p>
            <a:pPr marL="1371600" lvl="4" indent="0">
              <a:buNone/>
            </a:pPr>
            <a:r>
              <a:rPr lang="en-US" sz="1800"/>
              <a:t>D.  COMBAT VETERANS</a:t>
            </a:r>
          </a:p>
          <a:p>
            <a:pPr marL="1371600" lvl="4" indent="0">
              <a:buNone/>
            </a:pPr>
            <a:r>
              <a:rPr lang="en-US" sz="1800"/>
              <a:t>E.   VICTIMS OF DOMESTIC/DATING VIOLENCE OR STALKING</a:t>
            </a:r>
          </a:p>
          <a:p>
            <a:pPr marL="0" lvl="1" indent="0">
              <a:buNone/>
            </a:pPr>
            <a:endParaRPr lang="en-US" b="1" u="sng"/>
          </a:p>
          <a:p>
            <a:pPr marL="0" lvl="1" indent="0" algn="ctr">
              <a:buNone/>
            </a:pPr>
            <a:r>
              <a:rPr lang="en-US" sz="2400"/>
              <a:t>See “WAITING LIST SELECTION PRIORITIES AND PREFERANCES” Section 6</a:t>
            </a:r>
          </a:p>
          <a:p>
            <a:pPr marL="0" lvl="1" indent="0" algn="ctr">
              <a:buNone/>
            </a:pPr>
            <a:endParaRPr lang="en-US" sz="2400"/>
          </a:p>
          <a:p>
            <a:pPr marL="0" lvl="1" indent="0" algn="ctr">
              <a:buNone/>
            </a:pPr>
            <a:r>
              <a:rPr lang="en-US" b="1" u="sng">
                <a:sym typeface="+mn-ea"/>
              </a:rPr>
              <a:t>NOTE: THERE ARE NO DOCUMENTED TIME LIMITS FOR OCCUPANCY</a:t>
            </a:r>
            <a:r>
              <a:rPr lang="en-US">
                <a:sym typeface="+mn-ea"/>
              </a:rPr>
              <a:t> </a:t>
            </a:r>
            <a:endParaRPr lang="en-US"/>
          </a:p>
          <a:p>
            <a:pPr marL="0" lvl="1" indent="0" algn="ctr">
              <a:buNone/>
            </a:pPr>
            <a:endParaRPr lang="en-US" sz="2400"/>
          </a:p>
          <a:p>
            <a:pPr marL="0" lvl="1" indent="0" algn="ctr">
              <a:buNone/>
            </a:pPr>
            <a:r>
              <a:rPr lang="en-US" sz="3200" b="1" u="sng">
                <a:solidFill>
                  <a:srgbClr val="FF0000"/>
                </a:solidFill>
                <a:sym typeface="+mn-ea"/>
              </a:rPr>
              <a:t>RESIDENTS AND APPLICANTS NEED NOT VETERANS!!!</a:t>
            </a:r>
          </a:p>
          <a:p>
            <a:pPr marL="0" lvl="1" indent="0" algn="ctr">
              <a:buNone/>
            </a:pPr>
            <a:endParaRPr lang="en-US" sz="3200" b="1" u="sng">
              <a:solidFill>
                <a:srgbClr val="FF0000"/>
              </a:solidFill>
              <a:sym typeface="+mn-ea"/>
            </a:endParaRPr>
          </a:p>
          <a:p>
            <a:pPr marL="0" lvl="1" indent="0" algn="ctr">
              <a:buNone/>
            </a:pPr>
            <a:endParaRPr lang="en-US" sz="2400"/>
          </a:p>
        </p:txBody>
      </p:sp>
    </p:spTree>
    <p:extLst>
      <p:ext uri="{BB962C8B-B14F-4D97-AF65-F5344CB8AC3E}">
        <p14:creationId xmlns:p14="http://schemas.microsoft.com/office/powerpoint/2010/main" val="3139905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a:t>UNLAWFULL LEASES CONTINUED</a:t>
            </a:r>
          </a:p>
        </p:txBody>
      </p:sp>
      <p:sp>
        <p:nvSpPr>
          <p:cNvPr id="3" name="Content Placeholder 2"/>
          <p:cNvSpPr>
            <a:spLocks noGrp="1"/>
          </p:cNvSpPr>
          <p:nvPr>
            <p:ph idx="1"/>
          </p:nvPr>
        </p:nvSpPr>
        <p:spPr>
          <a:xfrm>
            <a:off x="838200" y="1435100"/>
            <a:ext cx="10515600" cy="4956810"/>
          </a:xfrm>
        </p:spPr>
        <p:txBody>
          <a:bodyPr>
            <a:noAutofit/>
          </a:bodyPr>
          <a:lstStyle/>
          <a:p>
            <a:pPr marL="350838" lvl="3" indent="-350838">
              <a:buNone/>
            </a:pPr>
            <a:r>
              <a:rPr lang="en-US" dirty="0"/>
              <a:t>UCLA RECEIVES COMPENSATION FOR SERVICES PROVIDED </a:t>
            </a:r>
            <a:r>
              <a:rPr lang="en-US" b="1" u="sng" dirty="0"/>
              <a:t>FREE</a:t>
            </a:r>
            <a:r>
              <a:rPr lang="en-US" dirty="0"/>
              <a:t> AT OTHER VA FACILITIES</a:t>
            </a:r>
          </a:p>
          <a:p>
            <a:pPr marL="228600" lvl="4">
              <a:buFont typeface="Arial" panose="020B0604020202020204" pitchFamily="34" charset="0"/>
              <a:buChar char="•"/>
            </a:pPr>
            <a:r>
              <a:rPr lang="en-US" dirty="0"/>
              <a:t>VA USES USES SERVICES BY UCLA STUDENTS TO JUSTIFY LEASES WITH THEM </a:t>
            </a:r>
          </a:p>
          <a:p>
            <a:pPr marL="457200" lvl="5">
              <a:buFont typeface="Arial" panose="020B0604020202020204" pitchFamily="34" charset="0"/>
              <a:buChar char="•"/>
            </a:pPr>
            <a:r>
              <a:rPr lang="en-US" dirty="0"/>
              <a:t>VA PAYS STUDENTS A STIPENDS FOR THEIR SERVICES</a:t>
            </a:r>
          </a:p>
          <a:p>
            <a:pPr marL="457200" lvl="5">
              <a:buFont typeface="Arial" panose="020B0604020202020204" pitchFamily="34" charset="0"/>
              <a:buChar char="•"/>
            </a:pPr>
            <a:r>
              <a:rPr lang="en-US" dirty="0"/>
              <a:t>VA OFFERS A LIMITED NUMBER OF </a:t>
            </a:r>
            <a:r>
              <a:rPr lang="en-US" dirty="0" smtClean="0"/>
              <a:t>SCHOLARSHIPS </a:t>
            </a:r>
            <a:r>
              <a:rPr lang="en-US" dirty="0"/>
              <a:t>FOR STUDENTS</a:t>
            </a:r>
          </a:p>
          <a:p>
            <a:pPr marL="457200" lvl="5">
              <a:buFont typeface="Arial" panose="020B0604020202020204" pitchFamily="34" charset="0"/>
              <a:buChar char="•"/>
            </a:pPr>
            <a:r>
              <a:rPr lang="en-US" dirty="0"/>
              <a:t> THE STUDENTS OBTAIN EXPOSURE THAT COULD RESULT IN EMPLOYMENT AT VA	 </a:t>
            </a:r>
          </a:p>
          <a:p>
            <a:pPr marL="457200" lvl="3">
              <a:buNone/>
            </a:pPr>
            <a:r>
              <a:rPr lang="en-US" dirty="0"/>
              <a:t>	</a:t>
            </a:r>
          </a:p>
          <a:p>
            <a:pPr marL="457200" lvl="5">
              <a:buFont typeface="Arial" panose="020B0604020202020204" pitchFamily="34" charset="0"/>
              <a:buChar char="•"/>
            </a:pPr>
            <a:r>
              <a:rPr lang="en-US" dirty="0"/>
              <a:t>JACKIE ROBINSON (UCLA) STADIUM: IN RETURN FOR SERVICES</a:t>
            </a:r>
          </a:p>
          <a:p>
            <a:pPr marL="1143000" lvl="7" indent="-457200"/>
            <a:r>
              <a:rPr lang="en-US" dirty="0"/>
              <a:t>MEDICAL STUDENTS RECEIVING “HANDS ON” TRAINING AT VA EXPENSE</a:t>
            </a:r>
          </a:p>
          <a:p>
            <a:pPr marL="1539875" lvl="8" indent="-457200"/>
            <a:r>
              <a:rPr lang="en-US" dirty="0"/>
              <a:t>STUDENTS PAID STIPENDS FOR SERVICES PERFORMED</a:t>
            </a:r>
          </a:p>
          <a:p>
            <a:pPr marL="1539875" lvl="8" indent="-457200"/>
            <a:r>
              <a:rPr lang="en-US" dirty="0"/>
              <a:t>STUDENTS GAIN PRACTICAL EXPERIENCE</a:t>
            </a:r>
          </a:p>
          <a:p>
            <a:pPr marL="1539875" lvl="8" indent="-457200"/>
            <a:r>
              <a:rPr lang="en-US" dirty="0"/>
              <a:t>STUDENTS GAIN POSSIBLE EXPOSURE LEADING TO VA EMPLOYMENT</a:t>
            </a:r>
          </a:p>
          <a:p>
            <a:pPr marL="457200" lvl="6">
              <a:buFont typeface="Arial" panose="020B0604020202020204" pitchFamily="34" charset="0"/>
              <a:buChar char="•"/>
            </a:pPr>
            <a:endParaRPr lang="en-US" dirty="0"/>
          </a:p>
          <a:p>
            <a:pPr marL="457200" lvl="6">
              <a:buFont typeface="Arial" panose="020B0604020202020204" pitchFamily="34" charset="0"/>
              <a:buChar char="•"/>
            </a:pPr>
            <a:r>
              <a:rPr lang="en-US" dirty="0"/>
              <a:t>LEGAL SERVICE FOR VETERANS AND FAMILIES</a:t>
            </a:r>
          </a:p>
          <a:p>
            <a:pPr marL="914400" lvl="8"/>
            <a:r>
              <a:rPr lang="en-US" dirty="0"/>
              <a:t>PROVIDED AS COMPENSATION FOR USE OF STADIUM PROPERTY</a:t>
            </a:r>
          </a:p>
          <a:p>
            <a:pPr marL="914400" lvl="8"/>
            <a:r>
              <a:rPr lang="en-US" dirty="0"/>
              <a:t>AS PART OF </a:t>
            </a:r>
            <a:r>
              <a:rPr lang="en-US" dirty="0" err="1"/>
              <a:t>LUA</a:t>
            </a:r>
            <a:r>
              <a:rPr lang="en-US" dirty="0"/>
              <a:t> TO BE UCLA FUNDED</a:t>
            </a:r>
          </a:p>
          <a:p>
            <a:pPr marL="974725" lvl="8" indent="-288925">
              <a:buFont typeface="Arial" panose="020B0604020202020204" pitchFamily="34" charset="0"/>
              <a:buChar char="•"/>
            </a:pPr>
            <a:r>
              <a:rPr lang="en-US" dirty="0"/>
              <a:t>FUNDED USING DONATIONS FROM AMERICAN LEGION POST</a:t>
            </a:r>
          </a:p>
          <a:p>
            <a:pPr marL="457200" lvl="6">
              <a:buFont typeface="Arial" panose="020B0604020202020204" pitchFamily="34" charset="0"/>
              <a:buNone/>
            </a:pPr>
            <a:endParaRPr lang="en-US" dirty="0"/>
          </a:p>
          <a:p>
            <a:pPr marL="1371600" lvl="3" indent="0">
              <a:buNone/>
            </a:pPr>
            <a:r>
              <a:rPr lang="en-US" dirty="0"/>
              <a:t>	</a:t>
            </a:r>
          </a:p>
        </p:txBody>
      </p:sp>
    </p:spTree>
    <p:extLst>
      <p:ext uri="{BB962C8B-B14F-4D97-AF65-F5344CB8AC3E}">
        <p14:creationId xmlns:p14="http://schemas.microsoft.com/office/powerpoint/2010/main" val="9313313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a:t>UNLAWFUL LEASES CONTINUED</a:t>
            </a:r>
          </a:p>
        </p:txBody>
      </p:sp>
      <p:sp>
        <p:nvSpPr>
          <p:cNvPr id="3" name="Content Placeholder 2"/>
          <p:cNvSpPr>
            <a:spLocks noGrp="1"/>
          </p:cNvSpPr>
          <p:nvPr>
            <p:ph idx="1"/>
          </p:nvPr>
        </p:nvSpPr>
        <p:spPr/>
        <p:txBody>
          <a:bodyPr/>
          <a:lstStyle/>
          <a:p>
            <a:pPr lvl="2"/>
            <a:r>
              <a:rPr lang="en-US"/>
              <a:t>BRENTWOOD ACADEMY</a:t>
            </a:r>
          </a:p>
          <a:p>
            <a:pPr lvl="3"/>
            <a:r>
              <a:rPr lang="en-US">
                <a:sym typeface="+mn-ea"/>
              </a:rPr>
              <a:t>USE OF LAND DECLARED UNLAWFUL AS PART OF CIVIL ACTION</a:t>
            </a:r>
            <a:endParaRPr lang="en-US"/>
          </a:p>
          <a:p>
            <a:pPr lvl="4"/>
            <a:r>
              <a:rPr lang="en-US">
                <a:sym typeface="+mn-ea"/>
              </a:rPr>
              <a:t>ALLOWED TO EXPAND FURTHER INSTEAD OF VACATING LAND</a:t>
            </a:r>
            <a:endParaRPr lang="en-US"/>
          </a:p>
          <a:p>
            <a:pPr lvl="5"/>
            <a:r>
              <a:rPr lang="en-US">
                <a:sym typeface="+mn-ea"/>
              </a:rPr>
              <a:t>ACTION IN VIOLATION OF SETTLEMENT UNLAWFUL USE OF VETERANS' “HOME” LAND</a:t>
            </a:r>
            <a:endParaRPr lang="en-US"/>
          </a:p>
          <a:p>
            <a:pPr lvl="4"/>
            <a:r>
              <a:rPr lang="en-US">
                <a:sym typeface="+mn-ea"/>
              </a:rPr>
              <a:t>NO TRUE BENEFIT TO VETERAN EXCEPT VA POLICE AND VA VETERAN STAFF</a:t>
            </a:r>
            <a:endParaRPr lang="en-US"/>
          </a:p>
          <a:p>
            <a:pPr lvl="4"/>
            <a:r>
              <a:rPr lang="en-US">
                <a:sym typeface="+mn-ea"/>
              </a:rPr>
              <a:t>ALLOWED TO EXPAND FURTHER </a:t>
            </a:r>
            <a:endParaRPr lang="en-US"/>
          </a:p>
          <a:p>
            <a:pPr lvl="3"/>
            <a:endParaRPr lang="en-US"/>
          </a:p>
          <a:p>
            <a:pPr lvl="2"/>
            <a:endParaRPr lang="en-US"/>
          </a:p>
          <a:p>
            <a:pPr lvl="2"/>
            <a:r>
              <a:rPr lang="en-US"/>
              <a:t>TUMBLEWEED TRANSPORTATION (SCHOOL BUS OPERASTOR FOR BRENTWOOD SCHOOL)</a:t>
            </a:r>
          </a:p>
          <a:p>
            <a:pPr lvl="2"/>
            <a:r>
              <a:rPr lang="en-US"/>
              <a:t>SALVATION ARMY</a:t>
            </a:r>
          </a:p>
          <a:p>
            <a:pPr lvl="2"/>
            <a:r>
              <a:rPr lang="en-US"/>
              <a:t>TWENTIETH CENTURY FOX</a:t>
            </a:r>
          </a:p>
          <a:p>
            <a:pPr lvl="2"/>
            <a:r>
              <a:rPr lang="en-US"/>
              <a:t>AMERICAN RED CROSS</a:t>
            </a:r>
          </a:p>
          <a:p>
            <a:pPr lvl="2"/>
            <a:endParaRPr lang="en-US"/>
          </a:p>
          <a:p>
            <a:pPr lvl="2"/>
            <a:endParaRPr lang="en-US"/>
          </a:p>
          <a:p>
            <a:pPr marL="1828800" lvl="4" indent="0">
              <a:buNone/>
            </a:pPr>
            <a:endParaRPr lang="en-US"/>
          </a:p>
        </p:txBody>
      </p:sp>
    </p:spTree>
    <p:extLst>
      <p:ext uri="{BB962C8B-B14F-4D97-AF65-F5344CB8AC3E}">
        <p14:creationId xmlns:p14="http://schemas.microsoft.com/office/powerpoint/2010/main" val="4172781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56895"/>
          </a:xfrm>
        </p:spPr>
        <p:txBody>
          <a:bodyPr>
            <a:normAutofit/>
          </a:bodyPr>
          <a:lstStyle/>
          <a:p>
            <a:r>
              <a:rPr lang="en-US" sz="1800"/>
              <a:t>LEASE ISSUES CONTINUED</a:t>
            </a:r>
          </a:p>
        </p:txBody>
      </p:sp>
      <p:sp>
        <p:nvSpPr>
          <p:cNvPr id="3" name="Content Placeholder 2"/>
          <p:cNvSpPr>
            <a:spLocks noGrp="1"/>
          </p:cNvSpPr>
          <p:nvPr>
            <p:ph idx="1"/>
          </p:nvPr>
        </p:nvSpPr>
        <p:spPr>
          <a:xfrm>
            <a:off x="838200" y="922655"/>
            <a:ext cx="10515600" cy="5756910"/>
          </a:xfrm>
        </p:spPr>
        <p:txBody>
          <a:bodyPr>
            <a:normAutofit fontScale="90000" lnSpcReduction="10000"/>
          </a:bodyPr>
          <a:lstStyle/>
          <a:p>
            <a:pPr marL="457200" lvl="1" indent="0">
              <a:buNone/>
            </a:pPr>
            <a:r>
              <a:rPr lang="en-US" sz="3200"/>
              <a:t>BRENTWOOD SCHOOL LEASE ISSUES</a:t>
            </a:r>
          </a:p>
          <a:p>
            <a:pPr lvl="2"/>
            <a:r>
              <a:rPr lang="en-US" sz="2800"/>
              <a:t>ORIGINAL LEASE REACCOMPLISHED UNDER WLA LEASING ACT OF 2016 USING NEARLY IDENTICAL STIPS AS PREVIOUSLY RULED UNLAWFUL </a:t>
            </a:r>
          </a:p>
          <a:p>
            <a:pPr lvl="3"/>
            <a:r>
              <a:rPr lang="en-US" sz="2200"/>
              <a:t>ADDITION OF 22.5 ACRE LEASE ALLOWS  EXPANDING FURTHER ONTO GRANT LAND</a:t>
            </a:r>
          </a:p>
          <a:p>
            <a:pPr lvl="3"/>
            <a:r>
              <a:rPr lang="en-US" sz="2400"/>
              <a:t>LEASE STIPULATES VETERANS WILL HAVE ACCESS TO SOCCER AND SOFTBALL/BASEBALL FIELDS, BUT IN REALITY</a:t>
            </a:r>
          </a:p>
          <a:p>
            <a:pPr lvl="4"/>
            <a:r>
              <a:rPr lang="en-US" sz="2000"/>
              <a:t>EXPANSION DEPRIVED VETERANS ACCESS TO SOCCER AND SOFTBALL/BASEBALL FIELDS</a:t>
            </a:r>
          </a:p>
          <a:p>
            <a:pPr lvl="4"/>
            <a:r>
              <a:rPr lang="en-US" sz="2000"/>
              <a:t>VETERANS LOST USE OF OUTSIDE WEIGHT TRAINING AREA</a:t>
            </a:r>
          </a:p>
          <a:p>
            <a:pPr lvl="4"/>
            <a:r>
              <a:rPr lang="en-US" sz="2000"/>
              <a:t>REQUIREMENTS OF VETERANS HAVING ACCESS TO THESE FIELDS IS IMPOSSIBLE AS THEY WERE REMOVED BY BRENTWOOD SCHOIOL EXPANSION!</a:t>
            </a:r>
          </a:p>
          <a:p>
            <a:pPr lvl="4"/>
            <a:r>
              <a:rPr lang="en-US" sz="2000"/>
              <a:t>NEW LEASE CAN NOT BE COMPLIED WITH AS THE FACILITIES ARE BURRIED UNDER THE RUBBLE CAUSED BY THE EXPANSION!</a:t>
            </a:r>
          </a:p>
          <a:p>
            <a:pPr marL="914400" lvl="2" indent="0">
              <a:buNone/>
            </a:pPr>
            <a:endParaRPr lang="en-US" sz="2800" b="1" u="sng">
              <a:solidFill>
                <a:srgbClr val="FF0000"/>
              </a:solidFill>
            </a:endParaRPr>
          </a:p>
          <a:p>
            <a:pPr marL="914400" lvl="2" indent="0">
              <a:buNone/>
            </a:pPr>
            <a:endParaRPr lang="en-US" sz="2800" b="1" u="sng">
              <a:solidFill>
                <a:srgbClr val="FF0000"/>
              </a:solidFill>
            </a:endParaRPr>
          </a:p>
          <a:p>
            <a:pPr marL="914400" lvl="2" indent="0" algn="ctr">
              <a:buNone/>
            </a:pPr>
            <a:r>
              <a:rPr lang="en-US" sz="2800" b="1" u="sng">
                <a:solidFill>
                  <a:srgbClr val="FF0000"/>
                </a:solidFill>
              </a:rPr>
              <a:t>VA IGNORES NEEDS OF VETERANS BUT GO OUT</a:t>
            </a:r>
          </a:p>
          <a:p>
            <a:pPr marL="914400" lvl="2" indent="0" algn="ctr">
              <a:buNone/>
            </a:pPr>
            <a:r>
              <a:rPr lang="en-US" sz="2800" b="1" u="sng">
                <a:solidFill>
                  <a:srgbClr val="FF0000"/>
                </a:solidFill>
              </a:rPr>
              <a:t>OF THEIR WAY TO APPEASE THE LOCAL POPOLUS </a:t>
            </a:r>
          </a:p>
          <a:p>
            <a:pPr marL="914400" lvl="2" indent="0" algn="ctr">
              <a:buNone/>
            </a:pPr>
            <a:r>
              <a:rPr lang="en-US" sz="2800" b="1" u="sng">
                <a:solidFill>
                  <a:srgbClr val="FF0000"/>
                </a:solidFill>
              </a:rPr>
              <a:t>ESPECIALLY BRENTWOOD SCHOOL</a:t>
            </a:r>
          </a:p>
          <a:p>
            <a:pPr lvl="3"/>
            <a:endParaRPr lang="en-US" sz="2800" b="1" u="sng">
              <a:solidFill>
                <a:srgbClr val="FF0000"/>
              </a:solidFill>
            </a:endParaRPr>
          </a:p>
          <a:p>
            <a:pPr marL="1371600" lvl="3" indent="0">
              <a:buNone/>
            </a:pPr>
            <a:endParaRPr lang="en-US"/>
          </a:p>
        </p:txBody>
      </p:sp>
    </p:spTree>
    <p:extLst>
      <p:ext uri="{BB962C8B-B14F-4D97-AF65-F5344CB8AC3E}">
        <p14:creationId xmlns:p14="http://schemas.microsoft.com/office/powerpoint/2010/main" val="594235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56895"/>
          </a:xfrm>
        </p:spPr>
        <p:txBody>
          <a:bodyPr>
            <a:normAutofit/>
          </a:bodyPr>
          <a:lstStyle/>
          <a:p>
            <a:r>
              <a:rPr lang="en-US" sz="1800"/>
              <a:t>LEASE ISSUES CONTINUED</a:t>
            </a:r>
          </a:p>
        </p:txBody>
      </p:sp>
      <p:sp>
        <p:nvSpPr>
          <p:cNvPr id="3" name="Content Placeholder 2"/>
          <p:cNvSpPr>
            <a:spLocks noGrp="1"/>
          </p:cNvSpPr>
          <p:nvPr>
            <p:ph idx="1"/>
          </p:nvPr>
        </p:nvSpPr>
        <p:spPr>
          <a:xfrm>
            <a:off x="838200" y="922655"/>
            <a:ext cx="10515600" cy="5756910"/>
          </a:xfrm>
        </p:spPr>
        <p:txBody>
          <a:bodyPr>
            <a:normAutofit lnSpcReduction="10000"/>
          </a:bodyPr>
          <a:lstStyle/>
          <a:p>
            <a:pPr marL="0" lvl="0" indent="0">
              <a:buNone/>
            </a:pPr>
            <a:r>
              <a:rPr lang="en-US" sz="3265"/>
              <a:t>LA COUNTY MASS TRANSIT AUTHORITY AND CALTRAN</a:t>
            </a:r>
          </a:p>
          <a:p>
            <a:pPr marL="800100" lvl="1" indent="-342900"/>
            <a:r>
              <a:rPr lang="en-US" sz="2400"/>
              <a:t>STATE OF CALIFORNIA TAKES PROPERTY PROTECTED UNDER THE ACT OF 1887 TO CONSTRUCT THE 405 FREEWAY</a:t>
            </a:r>
          </a:p>
          <a:p>
            <a:pPr marL="2114550" lvl="4" indent="-285750"/>
            <a:r>
              <a:rPr lang="en-US" sz="2000"/>
              <a:t>STATE OF CALIFORNIA TAKES ADDITIONAL PROPERTY TO EXPAND THE 405 FREEWAY FURTHER ON TO THE PROTECTED PROPERTY</a:t>
            </a:r>
          </a:p>
          <a:p>
            <a:pPr lvl="4"/>
            <a:endParaRPr lang="en-US" sz="2000"/>
          </a:p>
          <a:p>
            <a:pPr lvl="4"/>
            <a:r>
              <a:rPr lang="en-US" sz="2000"/>
              <a:t> LACMTA AND CALTRAN WANTS TO MODIFY ACCESS RAMPS FOR 405 FREEWAY</a:t>
            </a:r>
          </a:p>
          <a:p>
            <a:pPr lvl="5"/>
            <a:r>
              <a:rPr lang="en-US" sz="2000"/>
              <a:t>VA CREATES AMENDMENT ALLOWING FURTHER ENCROACHMENT ONTO PROTECTED PROPERTY</a:t>
            </a:r>
          </a:p>
          <a:p>
            <a:pPr marL="2571750" lvl="5" indent="-285750"/>
            <a:r>
              <a:rPr lang="en-US" sz="2000"/>
              <a:t>EXPANSION CAUSES NEED FOR BREITBURN ENERGY TO MOVE OPERATIONS FROM ORIGINAL SITE TO ADDITIONAL SITE, FURTHERR ONCROACHING ONTO PROTECTED PROPERTY</a:t>
            </a:r>
          </a:p>
          <a:p>
            <a:pPr marL="914400" lvl="2" indent="0">
              <a:buNone/>
            </a:pPr>
            <a:endParaRPr lang="en-US" b="1" u="sng">
              <a:solidFill>
                <a:srgbClr val="FF0000"/>
              </a:solidFill>
            </a:endParaRPr>
          </a:p>
          <a:p>
            <a:pPr marL="0" lvl="0" indent="0" algn="ctr">
              <a:buNone/>
            </a:pPr>
            <a:r>
              <a:rPr lang="en-US" sz="3920" b="1" u="sng">
                <a:solidFill>
                  <a:srgbClr val="FF0000"/>
                </a:solidFill>
              </a:rPr>
              <a:t>VA VIOLATED DUTY TO PROTECT PROPERTY INCLUDED UNDER </a:t>
            </a:r>
            <a:r>
              <a:rPr lang="en-US" sz="3840" b="1" u="sng">
                <a:solidFill>
                  <a:srgbClr val="FF0000"/>
                </a:solidFill>
              </a:rPr>
              <a:t>ACT WHILE GAVING CALIFORNIA ACCESS TO VETERANS' LAND  </a:t>
            </a:r>
          </a:p>
          <a:p>
            <a:pPr marL="1371600" lvl="3" indent="0">
              <a:buNone/>
            </a:pPr>
            <a:endParaRPr lang="en-US" sz="3200" b="1" u="sng">
              <a:solidFill>
                <a:srgbClr val="FF0000"/>
              </a:solidFill>
            </a:endParaRPr>
          </a:p>
        </p:txBody>
      </p:sp>
    </p:spTree>
    <p:extLst>
      <p:ext uri="{BB962C8B-B14F-4D97-AF65-F5344CB8AC3E}">
        <p14:creationId xmlns:p14="http://schemas.microsoft.com/office/powerpoint/2010/main" val="2868963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56895"/>
          </a:xfrm>
        </p:spPr>
        <p:txBody>
          <a:bodyPr>
            <a:normAutofit/>
          </a:bodyPr>
          <a:lstStyle/>
          <a:p>
            <a:r>
              <a:rPr lang="en-US" sz="1800"/>
              <a:t>LEASE ISSUES CONTINUED</a:t>
            </a:r>
          </a:p>
        </p:txBody>
      </p:sp>
      <p:sp>
        <p:nvSpPr>
          <p:cNvPr id="3" name="Content Placeholder 2"/>
          <p:cNvSpPr>
            <a:spLocks noGrp="1"/>
          </p:cNvSpPr>
          <p:nvPr>
            <p:ph idx="1"/>
          </p:nvPr>
        </p:nvSpPr>
        <p:spPr>
          <a:xfrm>
            <a:off x="838200" y="741045"/>
            <a:ext cx="10515600" cy="6134100"/>
          </a:xfrm>
        </p:spPr>
        <p:txBody>
          <a:bodyPr>
            <a:normAutofit fontScale="75000" lnSpcReduction="20000"/>
          </a:bodyPr>
          <a:lstStyle/>
          <a:p>
            <a:pPr marL="0" lvl="0" indent="0">
              <a:buNone/>
            </a:pPr>
            <a:r>
              <a:rPr lang="en-US" sz="3200"/>
              <a:t>BREITBURN OPERATING(BO), LLP (ORIGINALLY OXIDENTAL)</a:t>
            </a:r>
          </a:p>
          <a:p>
            <a:pPr marL="1257300" lvl="2" indent="-342900"/>
            <a:r>
              <a:rPr lang="en-US" sz="2800"/>
              <a:t>ENTERED INTO LEASE FOR 7O YEAR WHERE THEY ARE TO PAY THE VA 2.5% PLUS 2.5% OF ROYALTIES</a:t>
            </a:r>
          </a:p>
          <a:p>
            <a:pPr lvl="4"/>
            <a:r>
              <a:rPr lang="en-US" sz="2400"/>
              <a:t>CURRENT RATES ARE AS HIGH AS 25%, WITH THE AVERAGE AT 12.5%</a:t>
            </a:r>
            <a:r>
              <a:rPr lang="en-US" sz="2400" baseline="30000"/>
              <a:t>1</a:t>
            </a:r>
          </a:p>
          <a:p>
            <a:pPr lvl="5"/>
            <a:r>
              <a:rPr lang="en-US" sz="2000"/>
              <a:t>ORIGINAL LEASE WAS FOR 10 ACRES, BUT BO HAS BEEN USING ADDIIONAL PROPERTY, LOCATED ON NORTH SIDE OF ROADWAY FOR PIPE STORAGE</a:t>
            </a:r>
          </a:p>
          <a:p>
            <a:pPr lvl="5"/>
            <a:r>
              <a:rPr lang="en-US" sz="2000"/>
              <a:t>BECAUSE OF 405 EXPANSION THE VA AMENDED LEASE TO ALLOW OPERATIONS TO MOVE TO A SECOND 10 ACRE PLOT</a:t>
            </a:r>
          </a:p>
          <a:p>
            <a:pPr lvl="5"/>
            <a:r>
              <a:rPr lang="en-US" sz="2000"/>
              <a:t>LEASE ALSO PROVIDES TWO WATER LINES, ONE 8 INCH AND NOW AN ADDITIONAL 6 INCH LINE</a:t>
            </a:r>
          </a:p>
          <a:p>
            <a:pPr lvl="4"/>
            <a:r>
              <a:rPr lang="en-US" sz="2400"/>
              <a:t>BREITBURN AVERAGES 180,000 BARRELS PER YEAR</a:t>
            </a:r>
            <a:r>
              <a:rPr lang="en-US" sz="2400" baseline="30000"/>
              <a:t>2</a:t>
            </a:r>
          </a:p>
          <a:p>
            <a:pPr marL="2628900" lvl="5" indent="-342900"/>
            <a:r>
              <a:rPr lang="en-US" sz="2000"/>
              <a:t>BREITBURN PAYS AT THE RATE IN THE ORIGINAL LEASE $_____ PER BARREL</a:t>
            </a:r>
          </a:p>
          <a:p>
            <a:pPr marL="2628900" lvl="5" indent="-342900"/>
            <a:r>
              <a:rPr lang="en-US" sz="2000"/>
              <a:t>LEASE MODIFIED IN 2016 CLAIMING VETERANS BENEFIT BUT NEW LEASE FAILS TO INCREASE THE PER BARREL RATE TO THE CURRENT RATE OF $_____________</a:t>
            </a:r>
          </a:p>
          <a:p>
            <a:pPr marL="3086100" lvl="6" indent="-342900"/>
            <a:r>
              <a:rPr lang="en-US"/>
              <a:t>VA RECEIVED $_____</a:t>
            </a:r>
          </a:p>
          <a:p>
            <a:pPr marL="3086100" lvl="6" indent="-342900"/>
            <a:r>
              <a:rPr lang="en-US"/>
              <a:t>AT THE CURRENT RATE, VA SHOULD HAVE RECEIVED $______</a:t>
            </a:r>
          </a:p>
          <a:p>
            <a:pPr marL="3486150" lvl="7" indent="-285750"/>
            <a:r>
              <a:rPr lang="en-US"/>
              <a:t>LOSS OF $_______</a:t>
            </a:r>
          </a:p>
          <a:p>
            <a:pPr marL="0" lvl="0" indent="0">
              <a:buNone/>
            </a:pPr>
            <a:r>
              <a:rPr lang="en-US"/>
              <a:t>NOTE: INFORMATION GAINED FROM FOIA DOCUMENTS AND PRODUCTION RECORDS LISTED AT </a:t>
            </a:r>
          </a:p>
          <a:p>
            <a:pPr marL="0" lvl="0" indent="0">
              <a:buNone/>
            </a:pPr>
            <a:r>
              <a:rPr lang="en-US"/>
              <a:t>1. http://geology.com/articles/mineral-rights.shtml  </a:t>
            </a:r>
          </a:p>
          <a:p>
            <a:pPr marL="0" lvl="0" indent="0">
              <a:buNone/>
            </a:pPr>
            <a:r>
              <a:rPr lang="en-US"/>
              <a:t>2. https://secure.conservation.ca.gov/WellSearch </a:t>
            </a:r>
          </a:p>
          <a:p>
            <a:pPr marL="0" lvl="0" indent="0">
              <a:buNone/>
            </a:pPr>
            <a:endParaRPr lang="en-US"/>
          </a:p>
          <a:p>
            <a:pPr marL="1371600" lvl="3" indent="0">
              <a:buNone/>
            </a:pPr>
            <a:endParaRPr lang="en-US" b="1" u="sng">
              <a:solidFill>
                <a:srgbClr val="FF0000"/>
              </a:solidFill>
            </a:endParaRPr>
          </a:p>
          <a:p>
            <a:pPr marL="1371600" lvl="3" indent="0">
              <a:buNone/>
            </a:pPr>
            <a:r>
              <a:rPr lang="en-US" sz="2800" b="1" u="sng">
                <a:solidFill>
                  <a:srgbClr val="FF0000"/>
                </a:solidFill>
              </a:rPr>
              <a:t>VA AGAIN VIOLATES INTENT OF ACT AND COMMITS FRAUD</a:t>
            </a:r>
          </a:p>
          <a:p>
            <a:pPr marL="0" lvl="0" indent="0" algn="ctr">
              <a:buNone/>
            </a:pPr>
            <a:r>
              <a:rPr lang="en-US" sz="2800" b="1" u="sng">
                <a:solidFill>
                  <a:srgbClr val="FF0000"/>
                </a:solidFill>
              </a:rPr>
              <a:t>SECRETARY SHULKIN PURGERS HIMSELF BEFORE CONGRESS</a:t>
            </a:r>
            <a:r>
              <a:rPr lang="en-US" sz="2800"/>
              <a:t> </a:t>
            </a:r>
            <a:br>
              <a:rPr lang="en-US" sz="2800"/>
            </a:br>
            <a:endParaRPr lang="en-US" sz="2800"/>
          </a:p>
        </p:txBody>
      </p:sp>
    </p:spTree>
    <p:extLst>
      <p:ext uri="{BB962C8B-B14F-4D97-AF65-F5344CB8AC3E}">
        <p14:creationId xmlns:p14="http://schemas.microsoft.com/office/powerpoint/2010/main" val="2431753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76DBA4-F29B-40A6-9503-8C793A30D5AA}"/>
              </a:ext>
            </a:extLst>
          </p:cNvPr>
          <p:cNvSpPr>
            <a:spLocks noGrp="1"/>
          </p:cNvSpPr>
          <p:nvPr>
            <p:ph type="title"/>
          </p:nvPr>
        </p:nvSpPr>
        <p:spPr/>
        <p:txBody>
          <a:bodyPr/>
          <a:lstStyle/>
          <a:p>
            <a:r>
              <a:rPr lang="en-US" dirty="0"/>
              <a:t>GENE’S INTRODUCTION – p3</a:t>
            </a:r>
          </a:p>
        </p:txBody>
      </p:sp>
      <p:sp>
        <p:nvSpPr>
          <p:cNvPr id="3" name="Content Placeholder 2">
            <a:extLst>
              <a:ext uri="{FF2B5EF4-FFF2-40B4-BE49-F238E27FC236}">
                <a16:creationId xmlns="" xmlns:a16="http://schemas.microsoft.com/office/drawing/2014/main" id="{E52F7526-0E45-4C06-A55F-37420FE41943}"/>
              </a:ext>
            </a:extLst>
          </p:cNvPr>
          <p:cNvSpPr>
            <a:spLocks noGrp="1"/>
          </p:cNvSpPr>
          <p:nvPr>
            <p:ph idx="1"/>
          </p:nvPr>
        </p:nvSpPr>
        <p:spPr/>
        <p:txBody>
          <a:bodyPr>
            <a:noAutofit/>
          </a:bodyPr>
          <a:lstStyle/>
          <a:p>
            <a:pPr marL="0" indent="0" algn="ctr">
              <a:buNone/>
            </a:pPr>
            <a:r>
              <a:rPr lang="en-US" sz="1600" dirty="0">
                <a:latin typeface="Arial" panose="020B0604020202020204" pitchFamily="34" charset="0"/>
                <a:cs typeface="Arial" panose="020B0604020202020204" pitchFamily="34" charset="0"/>
              </a:rPr>
              <a:t>With that heartache more personal memorial days are created but DVA's dishonesty, false solutions and lack of thorough investigations hide the deep-rooted facts you are about to hear.</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Not to exclude the Secretary of the Department of Veterans Affairs, Dr. David Shulkin, from this example, he condones the selling and leasing of land resources throughout the states that quality treatment, especially mental health, demands. West Los Angeles, the crown jewel, was rightfully donated by proud patriots to enrich the lives of those who have given the near-ultimate for our nation's freedom.</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It has been totally dismantled.</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Dr. Shulkin, as Secretary of the Department of Veterans Affairs, your office disregards and neglects the homeless and helpless Veteran but you’ll beat the drums for your achievements in the eyes of the American public, while the President holds you in high regard.</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We still face the failures of those who we trusted with our votes and the majority of the US. Representatives, 99% non-veteran, who once championed Veterans have now earned the title of "kneelers". They say these word under their breath, "We are proud to stand beside you while we pin this medal of gallantry upon your chest but please remember that we will forget you!“</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We are the warriors who raised the American flag for Freedom, that must be our only interest.</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Why do I make these statements? </a:t>
            </a:r>
            <a:endParaRPr lang="en-US" sz="1600" dirty="0"/>
          </a:p>
        </p:txBody>
      </p:sp>
    </p:spTree>
    <p:extLst>
      <p:ext uri="{BB962C8B-B14F-4D97-AF65-F5344CB8AC3E}">
        <p14:creationId xmlns:p14="http://schemas.microsoft.com/office/powerpoint/2010/main" val="4034033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56895"/>
          </a:xfrm>
        </p:spPr>
        <p:txBody>
          <a:bodyPr>
            <a:normAutofit/>
          </a:bodyPr>
          <a:lstStyle/>
          <a:p>
            <a:r>
              <a:rPr lang="en-US" sz="1800"/>
              <a:t>LEASE ISSUES CONTINUED</a:t>
            </a:r>
          </a:p>
        </p:txBody>
      </p:sp>
      <p:sp>
        <p:nvSpPr>
          <p:cNvPr id="3" name="Content Placeholder 2"/>
          <p:cNvSpPr>
            <a:spLocks noGrp="1"/>
          </p:cNvSpPr>
          <p:nvPr>
            <p:ph idx="1"/>
          </p:nvPr>
        </p:nvSpPr>
        <p:spPr>
          <a:xfrm>
            <a:off x="838200" y="922655"/>
            <a:ext cx="10515600" cy="5756910"/>
          </a:xfrm>
        </p:spPr>
        <p:txBody>
          <a:bodyPr>
            <a:normAutofit fontScale="92500" lnSpcReduction="10000"/>
          </a:bodyPr>
          <a:lstStyle/>
          <a:p>
            <a:pPr marL="457200" lvl="1" indent="0">
              <a:buNone/>
            </a:pPr>
            <a:endParaRPr lang="en-US" sz="2800"/>
          </a:p>
          <a:p>
            <a:pPr marL="457200" lvl="1" indent="0">
              <a:buNone/>
            </a:pPr>
            <a:r>
              <a:rPr lang="en-US" sz="3200"/>
              <a:t>SALVATION ARMY</a:t>
            </a:r>
          </a:p>
          <a:p>
            <a:pPr marL="1257300" lvl="2" indent="-342900"/>
            <a:r>
              <a:rPr lang="en-US" sz="2800"/>
              <a:t>LEASE RULED AS NOT MEETING INTENT OF THE ACT</a:t>
            </a:r>
          </a:p>
          <a:p>
            <a:pPr lvl="4"/>
            <a:r>
              <a:rPr lang="en-US" sz="2400"/>
              <a:t>SALVATION ARMY DOES BENEFIT VETERANS BY PROVIDING HOUSING FOR HOMELESS</a:t>
            </a:r>
          </a:p>
          <a:p>
            <a:pPr lvl="5"/>
            <a:r>
              <a:rPr lang="en-US" sz="2400"/>
              <a:t>OF ALL THE UNLAWFUL LEASES VA DOES NOT RENUE LEASE</a:t>
            </a:r>
            <a:r>
              <a:rPr lang="en-US"/>
              <a:t> </a:t>
            </a:r>
          </a:p>
          <a:p>
            <a:pPr lvl="6"/>
            <a:r>
              <a:rPr lang="en-US" sz="2000"/>
              <a:t>VETERAN RESIDENT FORCED FROM FACILITY AND MADE HOMELESS IF NOT ABLE TO ARRANGE THEIR OWN HOUSING</a:t>
            </a:r>
          </a:p>
          <a:p>
            <a:pPr lvl="6"/>
            <a:r>
              <a:rPr lang="en-US" sz="2000"/>
              <a:t>VA TASKED WITH DEVELOPING PLAN FOR HOUSING AND CARE OF VETERANS</a:t>
            </a:r>
          </a:p>
          <a:p>
            <a:pPr lvl="6"/>
            <a:r>
              <a:rPr lang="en-US" sz="2000"/>
              <a:t>VA IGNORES THEIR DUTY TO ASSIST AND DICTATES THAT IT IS THE VETERAN'S RESPONSIBITLITY TO FIND HOUSING</a:t>
            </a:r>
          </a:p>
          <a:p>
            <a:pPr marL="2743200" lvl="6" indent="0">
              <a:buNone/>
            </a:pPr>
            <a:endParaRPr lang="en-US" sz="2000"/>
          </a:p>
          <a:p>
            <a:pPr marL="457200" lvl="1" indent="0" algn="ctr">
              <a:buNone/>
            </a:pPr>
            <a:r>
              <a:rPr lang="en-US" sz="2660" b="1" u="sng">
                <a:solidFill>
                  <a:srgbClr val="FF0000"/>
                </a:solidFill>
              </a:rPr>
              <a:t>VA NOT ONLY VIOLATES INTENT OF ACT BUT FAILS TO IMPLIMENT HOUSING PLAN FOR RESIDENT VETERANS PRIOR TO </a:t>
            </a:r>
          </a:p>
          <a:p>
            <a:pPr marL="457200" lvl="1" indent="0" algn="ctr">
              <a:buNone/>
            </a:pPr>
            <a:r>
              <a:rPr lang="en-US" sz="2660" b="1" u="sng">
                <a:solidFill>
                  <a:srgbClr val="FF0000"/>
                </a:solidFill>
              </a:rPr>
              <a:t>TERMIINATING LEASE WHICH WAS ONE OF THE MORE </a:t>
            </a:r>
          </a:p>
          <a:p>
            <a:pPr marL="457200" lvl="1" indent="0" algn="ctr">
              <a:buNone/>
            </a:pPr>
            <a:r>
              <a:rPr lang="en-US" sz="2660" b="1" u="sng">
                <a:solidFill>
                  <a:srgbClr val="FF0000"/>
                </a:solidFill>
              </a:rPr>
              <a:t>VETERAN CENTRIC LEASES ENTERED INTO BY THE VA</a:t>
            </a:r>
            <a:r>
              <a:rPr lang="en-US" sz="2660"/>
              <a:t> </a:t>
            </a:r>
            <a:br>
              <a:rPr lang="en-US" sz="2660"/>
            </a:br>
            <a:endParaRPr lang="en-US"/>
          </a:p>
        </p:txBody>
      </p:sp>
    </p:spTree>
    <p:extLst>
      <p:ext uri="{BB962C8B-B14F-4D97-AF65-F5344CB8AC3E}">
        <p14:creationId xmlns:p14="http://schemas.microsoft.com/office/powerpoint/2010/main" val="1849284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9000"/>
          </a:xfrm>
        </p:spPr>
        <p:txBody>
          <a:bodyPr>
            <a:normAutofit/>
          </a:bodyPr>
          <a:lstStyle/>
          <a:p>
            <a:pPr algn="ctr"/>
            <a:r>
              <a:rPr lang="en-US" sz="3600"/>
              <a:t>PROPOSED SOLUTIONS</a:t>
            </a:r>
          </a:p>
        </p:txBody>
      </p:sp>
      <p:sp>
        <p:nvSpPr>
          <p:cNvPr id="3" name="Content Placeholder 2"/>
          <p:cNvSpPr>
            <a:spLocks noGrp="1"/>
          </p:cNvSpPr>
          <p:nvPr>
            <p:ph idx="1"/>
          </p:nvPr>
        </p:nvSpPr>
        <p:spPr>
          <a:xfrm>
            <a:off x="838200" y="922655"/>
            <a:ext cx="10515600" cy="5756910"/>
          </a:xfrm>
        </p:spPr>
        <p:txBody>
          <a:bodyPr>
            <a:normAutofit fontScale="55000" lnSpcReduction="20000"/>
          </a:bodyPr>
          <a:lstStyle/>
          <a:p>
            <a:pPr marL="457200" lvl="1" indent="0">
              <a:buNone/>
            </a:pPr>
            <a:endParaRPr lang="en-US" sz="2800"/>
          </a:p>
          <a:p>
            <a:pPr marL="457200" lvl="1" indent="0">
              <a:buNone/>
            </a:pPr>
            <a:r>
              <a:rPr lang="en-US" sz="3200"/>
              <a:t>THE WEST LOS ANGELES LEASING ACT OF 2016 IS CONTRARY TO THE ORIGINAL DEED/ACT AND THEREFORE IS UNLAWFUL AS THE ORIGINAL DEED SET THE PRESIDENCE AND DICTATED HOW THE ENTIRE PROPERTY WOULD BE USED, AND THE ACT STIPULATES IT WOULD BE MAINTAINED FOR PERPETUITY FIVE TIMES.</a:t>
            </a:r>
          </a:p>
          <a:p>
            <a:pPr marL="457200" lvl="1" indent="0">
              <a:buNone/>
            </a:pPr>
            <a:r>
              <a:rPr lang="en-US" sz="3200"/>
              <a:t> </a:t>
            </a:r>
            <a:r>
              <a:rPr lang="en-US" sz="3200">
                <a:sym typeface="+mn-ea"/>
              </a:rPr>
              <a:t>A COMMITTEE OF VETERANS NEEDS TO BE PUT IN PLACE AND THE COMMITTEE MUST BE ELECTED BY THE LOCAL VETERAN POPOULOUS..</a:t>
            </a:r>
            <a:endParaRPr lang="en-US" sz="3200"/>
          </a:p>
          <a:p>
            <a:pPr marL="457200" lvl="1" indent="0">
              <a:buNone/>
            </a:pPr>
            <a:r>
              <a:rPr lang="en-US" sz="3200">
                <a:sym typeface="+mn-ea"/>
              </a:rPr>
              <a:t>	a) ONLY VETERANS ARE ALLOWED TO PARTICIPATE AS MEMBERS OF THE COMMITTEE.</a:t>
            </a:r>
            <a:endParaRPr lang="en-US" sz="3200"/>
          </a:p>
          <a:p>
            <a:pPr marL="457200" lvl="1" indent="0">
              <a:buNone/>
            </a:pPr>
            <a:r>
              <a:rPr lang="en-US" sz="3200">
                <a:sym typeface="+mn-ea"/>
              </a:rPr>
              <a:t>	b) THE COMMITTEE MUST HAVE THE AUTHORITY TO OVERSEE ANY LEASES PROPOSED FOR THEIR PROPERTY. </a:t>
            </a:r>
            <a:endParaRPr lang="en-US" sz="3200"/>
          </a:p>
          <a:p>
            <a:pPr marL="457200" lvl="1" indent="0">
              <a:buNone/>
            </a:pPr>
            <a:r>
              <a:rPr lang="en-US" sz="3200">
                <a:sym typeface="+mn-ea"/>
              </a:rPr>
              <a:t>	c)  THE VETERANS MUST BE GIVEN BACK THE CONTROL OF </a:t>
            </a:r>
            <a:r>
              <a:rPr lang="en-US" sz="3200" b="1" u="sng">
                <a:sym typeface="+mn-ea"/>
              </a:rPr>
              <a:t>THEIR LAND.</a:t>
            </a:r>
          </a:p>
          <a:p>
            <a:pPr marL="457200" lvl="1" indent="0">
              <a:buNone/>
            </a:pPr>
            <a:endParaRPr lang="en-US" sz="3200">
              <a:sym typeface="+mn-ea"/>
            </a:endParaRPr>
          </a:p>
          <a:p>
            <a:pPr marL="457200" lvl="1" indent="0">
              <a:buNone/>
            </a:pPr>
            <a:r>
              <a:rPr lang="en-US" sz="3200">
                <a:sym typeface="+mn-ea"/>
              </a:rPr>
              <a:t>THE COMMITTEE WILL HAVE CONTROL OVER THE USE OF THE LANDS THAT ARE INCLUDED AS PART OF THE ORIGINAL DEED/ACT.</a:t>
            </a:r>
            <a:endParaRPr lang="en-US" sz="3200" b="1" u="sng">
              <a:sym typeface="+mn-ea"/>
            </a:endParaRPr>
          </a:p>
          <a:p>
            <a:pPr marL="457200" lvl="1" indent="0">
              <a:buNone/>
            </a:pPr>
            <a:r>
              <a:rPr lang="en-US" sz="3200"/>
              <a:t>1. THE DEED/ACT STIPULATED THE PROPERTY WOULD BE CONTROLLED BY A “COMMITTEE” OF OVERSEERS AND WE CONTEND THAT THIS NEEDS TO BE PUT BACK IN PLACE.</a:t>
            </a:r>
          </a:p>
          <a:p>
            <a:pPr marL="457200" lvl="1" indent="0">
              <a:buNone/>
            </a:pPr>
            <a:endParaRPr lang="en-US" sz="3200"/>
          </a:p>
          <a:p>
            <a:pPr marL="457200" lvl="1" indent="0">
              <a:buNone/>
            </a:pPr>
            <a:r>
              <a:rPr lang="en-US" sz="3200"/>
              <a:t>3.  ALL CURRENT LEASES, THAT WERE DETERMINED TO BE UNLAWFUL MUST BE VACATED AND THE ENCROACHERS NEED TO VACATE THE PROPERTY OR PRESENT PROPOSALS THAT WILL ENSURE THEIR MISSION MEETS THE INTENT OF THE ORIGINAL DEED/ACT.</a:t>
            </a:r>
          </a:p>
          <a:p>
            <a:pPr marL="457200" lvl="1" indent="0">
              <a:buNone/>
            </a:pPr>
            <a:r>
              <a:rPr lang="en-US" sz="3200"/>
              <a:t>4.  .	</a:t>
            </a:r>
            <a:endParaRPr lang="en-US" sz="2000"/>
          </a:p>
          <a:p>
            <a:pPr marL="457200" lvl="1" indent="0" algn="ctr">
              <a:buNone/>
            </a:pPr>
            <a:r>
              <a:rPr lang="en-US" sz="2660" b="1" u="sng">
                <a:solidFill>
                  <a:srgbClr val="FF0000"/>
                </a:solidFill>
              </a:rPr>
              <a:t>VA NOT ONLY VIOLATES INTENT OF ACT BUT FAILS TO IMPLIMENT HOUSING PLAN FOR RESIDENT VETERANS PRIOR TO </a:t>
            </a:r>
          </a:p>
          <a:p>
            <a:pPr marL="457200" lvl="1" indent="0" algn="ctr">
              <a:buNone/>
            </a:pPr>
            <a:r>
              <a:rPr lang="en-US" sz="2660" b="1" u="sng">
                <a:solidFill>
                  <a:srgbClr val="FF0000"/>
                </a:solidFill>
              </a:rPr>
              <a:t>TERMIINATING LEASE WHICH WAS ONE OF THE MORE </a:t>
            </a:r>
          </a:p>
          <a:p>
            <a:pPr marL="457200" lvl="1" indent="0" algn="ctr">
              <a:buNone/>
            </a:pPr>
            <a:r>
              <a:rPr lang="en-US" sz="2660" b="1" u="sng">
                <a:solidFill>
                  <a:srgbClr val="FF0000"/>
                </a:solidFill>
              </a:rPr>
              <a:t>VETERAN CENTRIC LEASES ENTERED INTO BY THE VA</a:t>
            </a:r>
            <a:r>
              <a:rPr lang="en-US" sz="2660"/>
              <a:t> </a:t>
            </a:r>
            <a:br>
              <a:rPr lang="en-US" sz="2660"/>
            </a:br>
            <a:endParaRPr lang="en-US"/>
          </a:p>
        </p:txBody>
      </p:sp>
    </p:spTree>
    <p:extLst>
      <p:ext uri="{BB962C8B-B14F-4D97-AF65-F5344CB8AC3E}">
        <p14:creationId xmlns:p14="http://schemas.microsoft.com/office/powerpoint/2010/main" val="33451661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9000"/>
          </a:xfrm>
        </p:spPr>
        <p:txBody>
          <a:bodyPr>
            <a:normAutofit/>
          </a:bodyPr>
          <a:lstStyle/>
          <a:p>
            <a:pPr algn="ctr"/>
            <a:r>
              <a:rPr lang="en-US" sz="3600"/>
              <a:t>PROPOSED SOLUTIONS</a:t>
            </a:r>
          </a:p>
        </p:txBody>
      </p:sp>
      <p:sp>
        <p:nvSpPr>
          <p:cNvPr id="3" name="Content Placeholder 2"/>
          <p:cNvSpPr>
            <a:spLocks noGrp="1"/>
          </p:cNvSpPr>
          <p:nvPr>
            <p:ph idx="1"/>
          </p:nvPr>
        </p:nvSpPr>
        <p:spPr>
          <a:xfrm>
            <a:off x="838200" y="922655"/>
            <a:ext cx="10515600" cy="5953760"/>
          </a:xfrm>
        </p:spPr>
        <p:txBody>
          <a:bodyPr>
            <a:normAutofit fontScale="57500" lnSpcReduction="20000"/>
          </a:bodyPr>
          <a:lstStyle/>
          <a:p>
            <a:pPr marL="457200" lvl="1" indent="0">
              <a:buNone/>
            </a:pPr>
            <a:endParaRPr lang="en-US" sz="2800"/>
          </a:p>
          <a:p>
            <a:pPr marL="0" lvl="0" indent="0">
              <a:buNone/>
            </a:pPr>
            <a:r>
              <a:rPr lang="en-US" sz="3730"/>
              <a:t>THE WEST LOS ANGELES LEASING ACT OF 2016 IS A SHAM PUSHED BY SEC. MCDONALD, REP. LIEU, AND SEN. FEINSTEIN TO BENEFIT THEIR ASSOCIATES WHILE STRIPPING THE VETERANS OF THEIR DEEDED LAND</a:t>
            </a:r>
          </a:p>
          <a:p>
            <a:pPr marL="457200" lvl="1" indent="0">
              <a:buNone/>
            </a:pPr>
            <a:endParaRPr lang="en-US" sz="3200"/>
          </a:p>
          <a:p>
            <a:pPr marL="0" lvl="0" indent="0">
              <a:buNone/>
            </a:pPr>
            <a:r>
              <a:rPr lang="en-US" sz="3730"/>
              <a:t>THE ACT OF 2016 IS CONTRARY THE SETTLEMENT PLAN RESULTING FROM THE PRINCIPI LAWSUIT AND IS ALSO CONTRARY TO THE INTENT OF THE ACT OF 1887</a:t>
            </a:r>
          </a:p>
          <a:p>
            <a:pPr marL="914400" lvl="2" indent="0">
              <a:buNone/>
            </a:pPr>
            <a:r>
              <a:rPr lang="en-US" sz="2665"/>
              <a:t>a)1887 ACT IS STILL LAW AND IN THAT IT WAS ENACTED PRIOR TO THE 2016 ACT IT HOLDS PRESIDENCE</a:t>
            </a:r>
          </a:p>
          <a:p>
            <a:pPr marL="914400" lvl="2" indent="0">
              <a:buNone/>
            </a:pPr>
            <a:r>
              <a:rPr lang="en-US" sz="2665"/>
              <a:t>b)THE 1887 ACT CREATED LAWFULLY PROTECTED LANDS THAT WERE TO BE MAINTAINED IN PERPETUITY</a:t>
            </a:r>
            <a:r>
              <a:rPr lang="en-US" sz="2395"/>
              <a:t>THE 2016 ACT WAS PUT IN PLACE TO </a:t>
            </a:r>
          </a:p>
          <a:p>
            <a:pPr marL="914400" lvl="2" indent="0">
              <a:buNone/>
            </a:pPr>
            <a:r>
              <a:rPr lang="en-US" sz="2395"/>
              <a:t>c) DEPRIVE THE VETERANS' USE OF THOSE LANDS WHILE ENRICHING NON-VETERAN ENTITIES</a:t>
            </a:r>
          </a:p>
          <a:p>
            <a:pPr marL="457200" lvl="1" indent="0">
              <a:buNone/>
            </a:pPr>
            <a:endParaRPr lang="en-US" sz="3200"/>
          </a:p>
          <a:p>
            <a:pPr marL="0" lvl="0" indent="0">
              <a:buNone/>
            </a:pPr>
            <a:r>
              <a:rPr lang="en-US" sz="3730"/>
              <a:t>THE 1887 DEED ESTABLISHED A “BOARD OF GOVERNORS” WHO HAD THE POWER TO OVERSEE THE USE OF THE LANDS AND WE CONTEND THAT ANOTHER BOARD NEEDS TO BE FORMED WHERE:</a:t>
            </a:r>
            <a:endParaRPr lang="en-US" sz="2330"/>
          </a:p>
          <a:p>
            <a:pPr marL="457200" lvl="1" indent="0">
              <a:buNone/>
            </a:pPr>
            <a:r>
              <a:rPr lang="en-US" sz="3200"/>
              <a:t>	a) THE MEMBERS MUST BE ELECTED BY THE VETERANS USING THE FACILITIES ON THE DEEDED LAND</a:t>
            </a:r>
          </a:p>
          <a:p>
            <a:pPr marL="457200" lvl="1" indent="0">
              <a:buNone/>
            </a:pPr>
            <a:r>
              <a:rPr lang="en-US" sz="3200"/>
              <a:t>	</a:t>
            </a:r>
            <a:r>
              <a:rPr lang="en-US" sz="3200">
                <a:sym typeface="+mn-ea"/>
              </a:rPr>
              <a:t>b) THE BOARD MUST HAVE THE AUTHORITY TO OVERSEE ANY LEASES CURRENTLY IN PLACE AS WELL AS ONES PROPOSED FOR THEIR PROPERTY. </a:t>
            </a:r>
            <a:endParaRPr lang="en-US" sz="3200"/>
          </a:p>
          <a:p>
            <a:pPr marL="457200" lvl="1" indent="0">
              <a:buNone/>
            </a:pPr>
            <a:r>
              <a:rPr lang="en-US" sz="3200">
                <a:sym typeface="+mn-ea"/>
              </a:rPr>
              <a:t>	c)  THIS WOULD RETURN CONTROL OF THE DEEDED LANDS TO THE VETERANS, THE ONLY PATNERS WHO HAVE A TRUE INTEREST IN THE OPERATION AND CONTROL OF THE DEEDED LANDS</a:t>
            </a:r>
          </a:p>
          <a:p>
            <a:pPr marL="457200" lvl="1" indent="0">
              <a:buNone/>
            </a:pPr>
            <a:endParaRPr lang="en-US" sz="3200">
              <a:sym typeface="+mn-ea"/>
            </a:endParaRPr>
          </a:p>
          <a:p>
            <a:pPr marL="457200" lvl="1" indent="0" algn="ctr">
              <a:buNone/>
            </a:pPr>
            <a:r>
              <a:rPr lang="en-US" b="1" u="sng">
                <a:solidFill>
                  <a:srgbClr val="FF0000"/>
                </a:solidFill>
              </a:rPr>
              <a:t>THE VA LACKS TRUST FROM ANYONE NOT IN RECEIPT OF “FAVORS” GIVEN BY THE VA</a:t>
            </a:r>
          </a:p>
        </p:txBody>
      </p:sp>
    </p:spTree>
    <p:extLst>
      <p:ext uri="{BB962C8B-B14F-4D97-AF65-F5344CB8AC3E}">
        <p14:creationId xmlns:p14="http://schemas.microsoft.com/office/powerpoint/2010/main" val="13940507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2940"/>
          </a:xfrm>
        </p:spPr>
        <p:txBody>
          <a:bodyPr>
            <a:normAutofit/>
          </a:bodyPr>
          <a:lstStyle/>
          <a:p>
            <a:pPr algn="ctr"/>
            <a:r>
              <a:rPr lang="en-US" sz="3600"/>
              <a:t>PROPOSED SOLUTIONS</a:t>
            </a:r>
          </a:p>
        </p:txBody>
      </p:sp>
      <p:sp>
        <p:nvSpPr>
          <p:cNvPr id="3" name="Content Placeholder 2"/>
          <p:cNvSpPr>
            <a:spLocks noGrp="1"/>
          </p:cNvSpPr>
          <p:nvPr>
            <p:ph idx="1"/>
          </p:nvPr>
        </p:nvSpPr>
        <p:spPr>
          <a:xfrm>
            <a:off x="838200" y="651511"/>
            <a:ext cx="10515600" cy="5825490"/>
          </a:xfrm>
        </p:spPr>
        <p:txBody>
          <a:bodyPr>
            <a:normAutofit fontScale="57500" lnSpcReduction="20000"/>
          </a:bodyPr>
          <a:lstStyle/>
          <a:p>
            <a:pPr marL="457200" lvl="1" indent="0">
              <a:buNone/>
            </a:pPr>
            <a:endParaRPr lang="en-US" sz="2800" dirty="0"/>
          </a:p>
          <a:p>
            <a:pPr marL="457200" lvl="1" indent="0">
              <a:buNone/>
            </a:pPr>
            <a:r>
              <a:rPr lang="en-US" sz="3200" dirty="0"/>
              <a:t>THE WEST LOS ANGELES LEASING ACT OF 2016 IS A SHAM BY SEC. MCDONALD, REP. LIEU, AND SEN. FEINSTEIN TO BENEFIT THEIR ASSOCIATES AT THE VETERANS' LOSS</a:t>
            </a:r>
          </a:p>
          <a:p>
            <a:pPr marL="457200" lvl="1" indent="0">
              <a:buNone/>
            </a:pPr>
            <a:r>
              <a:rPr lang="en-US" sz="3200" dirty="0"/>
              <a:t>2016 ACT IS CONTRARY TO ACT OF 1887 WHICH IS STILL IN PLACE AND HOLDS </a:t>
            </a:r>
            <a:r>
              <a:rPr lang="en-US" sz="3200" dirty="0" smtClean="0"/>
              <a:t>PRECEDENCE </a:t>
            </a:r>
            <a:r>
              <a:rPr lang="en-US" sz="3200" dirty="0"/>
              <a:t>OVER THE 2016 ACT</a:t>
            </a:r>
          </a:p>
          <a:p>
            <a:pPr marL="457200" lvl="1" indent="0">
              <a:buNone/>
            </a:pPr>
            <a:r>
              <a:rPr lang="en-US" sz="3200" dirty="0"/>
              <a:t>	1887 ACT CREATED A PLOT OF 851 ACRES SPECIFICALLY FOR THE HOUSING OF DISABLED VETERANS</a:t>
            </a:r>
          </a:p>
          <a:p>
            <a:pPr marL="457200" lvl="1" indent="0">
              <a:buNone/>
            </a:pPr>
            <a:r>
              <a:rPr lang="en-US" sz="3200" dirty="0"/>
              <a:t>	2016 ACT PROVIDES MEANS FOR VA TO CIRCUMVENT 1887 ACT CREATING BENEFITS FOR LOCAL POPULOUS WHILE IGNORING THE NEEDS OF VETERANS</a:t>
            </a:r>
          </a:p>
          <a:p>
            <a:pPr marL="457200" lvl="1" indent="0">
              <a:buNone/>
            </a:pPr>
            <a:r>
              <a:rPr lang="en-US" sz="3200" dirty="0"/>
              <a:t>	THE VA REPEATEDLY </a:t>
            </a:r>
            <a:r>
              <a:rPr lang="en-US" sz="3200" dirty="0" smtClean="0"/>
              <a:t>REFERS </a:t>
            </a:r>
            <a:r>
              <a:rPr lang="en-US" sz="3200" dirty="0"/>
              <a:t>TO THE LOCAL </a:t>
            </a:r>
            <a:r>
              <a:rPr lang="en-US" sz="3200" dirty="0" smtClean="0"/>
              <a:t>POPULOUS </a:t>
            </a:r>
            <a:r>
              <a:rPr lang="en-US" sz="3200" dirty="0"/>
              <a:t>AS “PARTNERS” BUT AS OF YET HAS </a:t>
            </a:r>
            <a:r>
              <a:rPr lang="en-US" sz="3200" b="1" u="sng" dirty="0"/>
              <a:t>NEVER </a:t>
            </a:r>
            <a:r>
              <a:rPr lang="en-US" sz="3200" dirty="0"/>
              <a:t> REFERRED TO THE VETERANS AS PARTNERS.</a:t>
            </a:r>
          </a:p>
          <a:p>
            <a:pPr marL="457200" lvl="1" indent="0">
              <a:buNone/>
            </a:pPr>
            <a:r>
              <a:rPr lang="en-US" sz="3200" dirty="0"/>
              <a:t>		THE VETERANS ARE THE ONLY TRUE PARTNERS AND ARE THE ONLY LAWFUL USERS OF THE PROPERTY</a:t>
            </a:r>
          </a:p>
          <a:p>
            <a:pPr marL="457200" lvl="1" indent="0">
              <a:buNone/>
            </a:pPr>
            <a:r>
              <a:rPr lang="en-US" sz="3200" dirty="0"/>
              <a:t>VETERANS NEEDS MUST BE THE ONLY CONSIDERATION WHEN DECISIONS CONCERNING LAND IS INVOLVED</a:t>
            </a:r>
          </a:p>
          <a:p>
            <a:pPr marL="457200" lvl="1" indent="0">
              <a:buNone/>
            </a:pPr>
            <a:r>
              <a:rPr lang="en-US" sz="3200" dirty="0"/>
              <a:t>THE 1887 DEED ESTABLISHED A “BOARD OF GOVERNORS” WHO HAD THE POWER TO OVERSEE THE USE OF THE LANDS </a:t>
            </a:r>
            <a:r>
              <a:rPr lang="en-US" sz="3200" dirty="0" smtClean="0"/>
              <a:t>WE </a:t>
            </a:r>
            <a:r>
              <a:rPr lang="en-US" sz="3200" dirty="0"/>
              <a:t>CONTEND THAT ANOTHER BOARD NEEDS TO BE FORMED WHERE:</a:t>
            </a:r>
            <a:endParaRPr lang="en-US" sz="2000" dirty="0"/>
          </a:p>
          <a:p>
            <a:pPr marL="457200" lvl="1" indent="0">
              <a:buNone/>
            </a:pPr>
            <a:r>
              <a:rPr lang="en-US" sz="3200" dirty="0"/>
              <a:t>		a) THE MEMBERS MUST BE ELECTED BY THE VETERANS USING THE FACILITIES ON THE DEEDED LAND</a:t>
            </a:r>
          </a:p>
          <a:p>
            <a:pPr marL="457200" lvl="1" indent="0">
              <a:buNone/>
            </a:pPr>
            <a:r>
              <a:rPr lang="en-US" sz="3200" dirty="0"/>
              <a:t>		</a:t>
            </a:r>
            <a:r>
              <a:rPr lang="en-US" sz="3200" dirty="0">
                <a:sym typeface="+mn-ea"/>
              </a:rPr>
              <a:t>b) THE BOARD MUST HAVE THE AUTHORITY TO OVERSEE ANY LEASES CURRENTLY IN PLACE AS WELL AS </a:t>
            </a:r>
            <a:r>
              <a:rPr lang="en-US" sz="3200" dirty="0" smtClean="0">
                <a:sym typeface="+mn-ea"/>
              </a:rPr>
              <a:t>ONES </a:t>
            </a:r>
            <a:r>
              <a:rPr lang="en-US" sz="3200" dirty="0">
                <a:sym typeface="+mn-ea"/>
              </a:rPr>
              <a:t>PROPOSED FOR THEIR PROPERTY. </a:t>
            </a:r>
            <a:endParaRPr lang="en-US" sz="3200" dirty="0"/>
          </a:p>
          <a:p>
            <a:pPr marL="457200" lvl="1" indent="0">
              <a:buNone/>
            </a:pPr>
            <a:r>
              <a:rPr lang="en-US" sz="3200" dirty="0">
                <a:sym typeface="+mn-ea"/>
              </a:rPr>
              <a:t>		c)  THIS WOULD RETURN CONTROL OF THE DEEDED LANDS TO THE VETERANS, THE ONLY </a:t>
            </a:r>
            <a:r>
              <a:rPr lang="en-US" sz="3200" dirty="0" smtClean="0">
                <a:sym typeface="+mn-ea"/>
              </a:rPr>
              <a:t>PARTNERS WHO </a:t>
            </a:r>
            <a:r>
              <a:rPr lang="en-US" sz="3200" dirty="0">
                <a:sym typeface="+mn-ea"/>
              </a:rPr>
              <a:t>HAVE A TRUE INTEREST IN THE OPERATION AND CONTROL OF THE DEEDED LANDS</a:t>
            </a:r>
          </a:p>
          <a:p>
            <a:pPr marL="457200" lvl="1" indent="0" algn="ctr">
              <a:lnSpc>
                <a:spcPct val="100000"/>
              </a:lnSpc>
              <a:spcBef>
                <a:spcPts val="0"/>
              </a:spcBef>
              <a:spcAft>
                <a:spcPts val="0"/>
              </a:spcAft>
              <a:buNone/>
            </a:pPr>
            <a:endParaRPr lang="en-US" b="1" u="sng" dirty="0">
              <a:solidFill>
                <a:srgbClr val="FF0000"/>
              </a:solidFill>
            </a:endParaRPr>
          </a:p>
          <a:p>
            <a:pPr marL="457200" lvl="1" indent="0" algn="ctr">
              <a:lnSpc>
                <a:spcPct val="100000"/>
              </a:lnSpc>
              <a:spcBef>
                <a:spcPts val="0"/>
              </a:spcBef>
              <a:spcAft>
                <a:spcPts val="0"/>
              </a:spcAft>
              <a:buNone/>
            </a:pPr>
            <a:r>
              <a:rPr lang="en-US" b="1" u="sng" dirty="0">
                <a:solidFill>
                  <a:srgbClr val="FF0000"/>
                </a:solidFill>
              </a:rPr>
              <a:t>6000 HOMELESS VETERANS ON THE STREETS OF LA SHOWS THE ACT OF 1887 IS NOT BEING PROPERLY FOLLOWED! UCLA 'S BASEBALL </a:t>
            </a:r>
          </a:p>
          <a:p>
            <a:pPr marL="457200" lvl="1" indent="0" algn="ctr">
              <a:lnSpc>
                <a:spcPct val="100000"/>
              </a:lnSpc>
              <a:spcBef>
                <a:spcPts val="0"/>
              </a:spcBef>
              <a:spcAft>
                <a:spcPts val="0"/>
              </a:spcAft>
              <a:buNone/>
            </a:pPr>
            <a:r>
              <a:rPr lang="en-US" b="1" u="sng" dirty="0">
                <a:solidFill>
                  <a:srgbClr val="FF0000"/>
                </a:solidFill>
              </a:rPr>
              <a:t>PROGRAM DOES NOT CREATE HOUSING FOR VETERANS! </a:t>
            </a:r>
            <a:r>
              <a:rPr lang="en-US" b="1" u="sng" dirty="0" err="1">
                <a:solidFill>
                  <a:srgbClr val="FF0000"/>
                </a:solidFill>
              </a:rPr>
              <a:t>TRESSPASSERS</a:t>
            </a:r>
            <a:r>
              <a:rPr lang="en-US" b="1" u="sng" dirty="0">
                <a:solidFill>
                  <a:srgbClr val="FF0000"/>
                </a:solidFill>
              </a:rPr>
              <a:t> MUST LEAVE PROPERTY OR VA WILL BE BACK IN COURT</a:t>
            </a:r>
          </a:p>
        </p:txBody>
      </p:sp>
    </p:spTree>
    <p:extLst>
      <p:ext uri="{BB962C8B-B14F-4D97-AF65-F5344CB8AC3E}">
        <p14:creationId xmlns:p14="http://schemas.microsoft.com/office/powerpoint/2010/main" val="24915500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9000"/>
          </a:xfrm>
        </p:spPr>
        <p:txBody>
          <a:bodyPr>
            <a:normAutofit/>
          </a:bodyPr>
          <a:lstStyle/>
          <a:p>
            <a:pPr algn="ctr"/>
            <a:r>
              <a:rPr lang="en-US" sz="3600"/>
              <a:t>PROPOSED SOLUTIONS</a:t>
            </a:r>
          </a:p>
        </p:txBody>
      </p:sp>
      <p:sp>
        <p:nvSpPr>
          <p:cNvPr id="3" name="Content Placeholder 2"/>
          <p:cNvSpPr>
            <a:spLocks noGrp="1"/>
          </p:cNvSpPr>
          <p:nvPr>
            <p:ph idx="1"/>
          </p:nvPr>
        </p:nvSpPr>
        <p:spPr>
          <a:xfrm>
            <a:off x="838200" y="922655"/>
            <a:ext cx="10515600" cy="5756910"/>
          </a:xfrm>
        </p:spPr>
        <p:txBody>
          <a:bodyPr>
            <a:normAutofit fontScale="85000" lnSpcReduction="10000"/>
          </a:bodyPr>
          <a:lstStyle/>
          <a:p>
            <a:pPr marL="457200" lvl="1" indent="0">
              <a:buNone/>
            </a:pPr>
            <a:endParaRPr lang="en-US" sz="2800" dirty="0"/>
          </a:p>
          <a:p>
            <a:pPr marL="0" lvl="0" indent="0" algn="l">
              <a:buNone/>
            </a:pPr>
            <a:r>
              <a:rPr lang="en-US" dirty="0">
                <a:solidFill>
                  <a:schemeClr val="tx1"/>
                </a:solidFill>
              </a:rPr>
              <a:t>VA CLAIMS IT NEEDS MORE MONEY TO OPERATE</a:t>
            </a:r>
          </a:p>
          <a:p>
            <a:pPr marL="800100" lvl="1" indent="-342900" algn="l"/>
            <a:r>
              <a:rPr lang="en-US" sz="2055" dirty="0">
                <a:solidFill>
                  <a:schemeClr val="tx1"/>
                </a:solidFill>
              </a:rPr>
              <a:t>MOST VA MEDICALLY </a:t>
            </a:r>
            <a:r>
              <a:rPr lang="en-US" sz="2055" dirty="0" smtClean="0">
                <a:solidFill>
                  <a:schemeClr val="tx1"/>
                </a:solidFill>
              </a:rPr>
              <a:t>ELIGIBLE </a:t>
            </a:r>
            <a:r>
              <a:rPr lang="en-US" sz="2055" dirty="0">
                <a:solidFill>
                  <a:schemeClr val="tx1"/>
                </a:solidFill>
              </a:rPr>
              <a:t>VETERANS QUALIFY FOR MEDICARE BUT USE THE VA INSTEAD OF PAYING MEDICARE CO-PAY</a:t>
            </a:r>
            <a:r>
              <a:rPr lang="en-US" b="1" u="sng" dirty="0">
                <a:solidFill>
                  <a:srgbClr val="FF0000"/>
                </a:solidFill>
              </a:rPr>
              <a:t> </a:t>
            </a:r>
          </a:p>
          <a:p>
            <a:pPr marL="1257300" lvl="2" indent="-342900" algn="l"/>
            <a:r>
              <a:rPr lang="en-US" sz="2000" dirty="0">
                <a:solidFill>
                  <a:schemeClr val="tx1"/>
                </a:solidFill>
              </a:rPr>
              <a:t>VA SHOULD ALLOW VETERANS TO USE MEDICARE AS THEIR PRIMARY AND INSTEAD OF PAYING FOR ALL MEDICAL CARE, VA COULD PAY CO-PAY</a:t>
            </a:r>
            <a:endParaRPr lang="en-US" sz="2000" b="1" u="sng" dirty="0">
              <a:solidFill>
                <a:schemeClr val="tx1"/>
              </a:solidFill>
            </a:endParaRPr>
          </a:p>
          <a:p>
            <a:pPr marL="1714500" lvl="3" indent="-342900" algn="l"/>
            <a:r>
              <a:rPr lang="en-US" sz="1800" dirty="0">
                <a:solidFill>
                  <a:schemeClr val="tx1"/>
                </a:solidFill>
              </a:rPr>
              <a:t>THIS WOULD DECREASE NEED COSTS ASSOCIATED WITH PROVIDING FULL SERVICES</a:t>
            </a:r>
          </a:p>
          <a:p>
            <a:pPr marL="2171700" lvl="4" indent="-342900" algn="l"/>
            <a:r>
              <a:rPr lang="en-US" dirty="0">
                <a:solidFill>
                  <a:schemeClr val="tx1"/>
                </a:solidFill>
              </a:rPr>
              <a:t>COULD RESULT IN A DECREASE OF $</a:t>
            </a:r>
            <a:r>
              <a:rPr lang="en-US" dirty="0" err="1">
                <a:solidFill>
                  <a:schemeClr val="tx1"/>
                </a:solidFill>
              </a:rPr>
              <a:t>100S</a:t>
            </a:r>
            <a:r>
              <a:rPr lang="en-US" dirty="0">
                <a:solidFill>
                  <a:schemeClr val="tx1"/>
                </a:solidFill>
              </a:rPr>
              <a:t> PER PATIENT VISIT</a:t>
            </a:r>
          </a:p>
          <a:p>
            <a:pPr marL="2171700" lvl="4" indent="-342900" algn="l"/>
            <a:r>
              <a:rPr lang="en-US" dirty="0">
                <a:solidFill>
                  <a:schemeClr val="tx1"/>
                </a:solidFill>
              </a:rPr>
              <a:t>VETERANS WOULD RECEIVE TIMELY SERVICES WITHOUT NEED FOR FUNDING VETERANS CHOICE</a:t>
            </a:r>
          </a:p>
          <a:p>
            <a:pPr marL="2171700" lvl="4" indent="-342900" algn="l"/>
            <a:r>
              <a:rPr lang="en-US" dirty="0">
                <a:solidFill>
                  <a:schemeClr val="tx1"/>
                </a:solidFill>
              </a:rPr>
              <a:t>IF VETERANS CHOICE REMAINS, SCHEDULING AND OPERATION MUST BE BROUGHT IN HOUSE</a:t>
            </a:r>
          </a:p>
          <a:p>
            <a:pPr marL="2628900" lvl="5" indent="-342900" algn="l"/>
            <a:r>
              <a:rPr lang="en-US" dirty="0">
                <a:solidFill>
                  <a:schemeClr val="tx1"/>
                </a:solidFill>
              </a:rPr>
              <a:t>ELIMINATES CONTRACTOR FEES</a:t>
            </a:r>
          </a:p>
          <a:p>
            <a:pPr marL="2628900" lvl="5" indent="-342900" algn="l"/>
            <a:r>
              <a:rPr lang="en-US" dirty="0">
                <a:solidFill>
                  <a:schemeClr val="tx1"/>
                </a:solidFill>
              </a:rPr>
              <a:t>PROVIDES JOBS/JOB TRAINING FOR VETERANS</a:t>
            </a:r>
          </a:p>
          <a:p>
            <a:pPr marL="3086100" lvl="6" indent="-342900" algn="l"/>
            <a:r>
              <a:rPr lang="en-US" dirty="0">
                <a:solidFill>
                  <a:schemeClr val="tx1"/>
                </a:solidFill>
              </a:rPr>
              <a:t>RESTORES SENSE OF NEED TO VETERANS WORKING TO HELP VETERANS GET SERVICES</a:t>
            </a:r>
          </a:p>
          <a:p>
            <a:pPr marL="3086100" lvl="6" indent="-342900" algn="l"/>
            <a:r>
              <a:rPr lang="en-US" dirty="0">
                <a:solidFill>
                  <a:schemeClr val="tx1"/>
                </a:solidFill>
              </a:rPr>
              <a:t>ALLOWS THEM TO EARN A LIVING WHILE FEELING PRODUCTIVE HELPING FELLOW VETERANS</a:t>
            </a:r>
          </a:p>
          <a:p>
            <a:pPr marL="457200" lvl="1" indent="0" algn="l">
              <a:buNone/>
            </a:pPr>
            <a:endParaRPr lang="en-US" b="1" u="sng" dirty="0">
              <a:solidFill>
                <a:srgbClr val="FF0000"/>
              </a:solidFill>
            </a:endParaRPr>
          </a:p>
          <a:p>
            <a:pPr marL="457200" lvl="1" indent="0" algn="ctr">
              <a:buNone/>
            </a:pPr>
            <a:endParaRPr lang="en-US" b="1" u="sng" dirty="0" smtClean="0">
              <a:solidFill>
                <a:srgbClr val="FF0000"/>
              </a:solidFill>
            </a:endParaRPr>
          </a:p>
          <a:p>
            <a:pPr marL="457200" lvl="1" indent="0" algn="ctr">
              <a:buNone/>
            </a:pPr>
            <a:r>
              <a:rPr lang="en-US" b="1" u="sng" dirty="0" smtClean="0">
                <a:solidFill>
                  <a:srgbClr val="FF0000"/>
                </a:solidFill>
              </a:rPr>
              <a:t>THE </a:t>
            </a:r>
            <a:r>
              <a:rPr lang="en-US" b="1" u="sng" dirty="0">
                <a:solidFill>
                  <a:srgbClr val="FF0000"/>
                </a:solidFill>
              </a:rPr>
              <a:t>VA LACKS VETERANS' TRUST BECAUSE OF THE WRONGS THEY HAVE PERPETRATED UPON THE VETERANS AND THE ONLY WAY TO RESOLVE THE ISSUE IS TO PROVE THEY WILL CONSIDER THE NEEDS OF THE VETERANS ABOVE THE NEEDS OF NON-VETERAN ENTITIES</a:t>
            </a:r>
          </a:p>
        </p:txBody>
      </p:sp>
    </p:spTree>
    <p:extLst>
      <p:ext uri="{BB962C8B-B14F-4D97-AF65-F5344CB8AC3E}">
        <p14:creationId xmlns:p14="http://schemas.microsoft.com/office/powerpoint/2010/main" val="462422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9000"/>
          </a:xfrm>
        </p:spPr>
        <p:txBody>
          <a:bodyPr>
            <a:normAutofit/>
          </a:bodyPr>
          <a:lstStyle/>
          <a:p>
            <a:pPr algn="ctr"/>
            <a:r>
              <a:rPr lang="en-US" sz="3600"/>
              <a:t>PROPOSED SOLUTIONS</a:t>
            </a:r>
          </a:p>
        </p:txBody>
      </p:sp>
      <p:sp>
        <p:nvSpPr>
          <p:cNvPr id="3" name="Content Placeholder 2"/>
          <p:cNvSpPr>
            <a:spLocks noGrp="1"/>
          </p:cNvSpPr>
          <p:nvPr>
            <p:ph idx="1"/>
          </p:nvPr>
        </p:nvSpPr>
        <p:spPr>
          <a:xfrm>
            <a:off x="838200" y="922655"/>
            <a:ext cx="10515600" cy="5756910"/>
          </a:xfrm>
        </p:spPr>
        <p:txBody>
          <a:bodyPr>
            <a:normAutofit fontScale="97500" lnSpcReduction="10000"/>
          </a:bodyPr>
          <a:lstStyle/>
          <a:p>
            <a:pPr marL="457200" lvl="1" indent="0">
              <a:buNone/>
            </a:pPr>
            <a:endParaRPr lang="en-US" sz="2800" dirty="0"/>
          </a:p>
          <a:p>
            <a:pPr marL="0" lvl="0" indent="0" algn="l">
              <a:buNone/>
            </a:pPr>
            <a:r>
              <a:rPr lang="en-US" dirty="0">
                <a:solidFill>
                  <a:schemeClr val="tx1"/>
                </a:solidFill>
              </a:rPr>
              <a:t>VA NEEDS TO WORK WITH MEDIA TO DEVELOP “</a:t>
            </a:r>
            <a:r>
              <a:rPr lang="en-US" dirty="0" err="1">
                <a:solidFill>
                  <a:schemeClr val="tx1"/>
                </a:solidFill>
              </a:rPr>
              <a:t>MEDNET</a:t>
            </a:r>
            <a:r>
              <a:rPr lang="en-US" dirty="0">
                <a:solidFill>
                  <a:schemeClr val="tx1"/>
                </a:solidFill>
              </a:rPr>
              <a:t>” CHANNEL</a:t>
            </a:r>
          </a:p>
          <a:p>
            <a:pPr marL="914400" lvl="1" indent="-457200" algn="l"/>
            <a:r>
              <a:rPr lang="en-US" dirty="0">
                <a:solidFill>
                  <a:schemeClr val="tx1"/>
                </a:solidFill>
              </a:rPr>
              <a:t>CHANNEL WOULD OPERATE LIKE </a:t>
            </a:r>
            <a:r>
              <a:rPr lang="en-US" dirty="0" err="1">
                <a:solidFill>
                  <a:schemeClr val="tx1"/>
                </a:solidFill>
              </a:rPr>
              <a:t>CSPAN</a:t>
            </a:r>
            <a:r>
              <a:rPr lang="en-US" dirty="0">
                <a:solidFill>
                  <a:schemeClr val="tx1"/>
                </a:solidFill>
              </a:rPr>
              <a:t> BUT WOULD PROVIDE MEDICAL INFORMATION TO THE VETERANS AND THE PUBLIC</a:t>
            </a:r>
          </a:p>
          <a:p>
            <a:pPr marL="914400" lvl="1" indent="-457200" algn="l"/>
            <a:r>
              <a:rPr lang="en-US" dirty="0">
                <a:solidFill>
                  <a:schemeClr val="tx1"/>
                </a:solidFill>
              </a:rPr>
              <a:t>WOULD PROVIDE A MEANS TO DISPERSE MEDICAL KNOWLEDGE TO THE PUBLIC</a:t>
            </a:r>
          </a:p>
          <a:p>
            <a:pPr marL="914400" lvl="1" indent="-457200" algn="l"/>
            <a:r>
              <a:rPr lang="en-US" dirty="0">
                <a:solidFill>
                  <a:schemeClr val="tx1"/>
                </a:solidFill>
              </a:rPr>
              <a:t>COULD BE USED TO ADVISE VETERANS OF NEW AND CURRENT MEDICAL SERVICES AVAILABLE</a:t>
            </a:r>
          </a:p>
          <a:p>
            <a:pPr marL="914400" lvl="1" indent="-457200" algn="l"/>
            <a:r>
              <a:rPr lang="en-US" dirty="0">
                <a:solidFill>
                  <a:schemeClr val="tx1"/>
                </a:solidFill>
              </a:rPr>
              <a:t>COULD PROVIDE EDUCATION ON HOW TO AVOID EXPOSURE TO DISEASES</a:t>
            </a:r>
          </a:p>
          <a:p>
            <a:pPr marL="914400" lvl="1" indent="-457200" algn="l"/>
            <a:r>
              <a:rPr lang="en-US" dirty="0">
                <a:solidFill>
                  <a:schemeClr val="tx1"/>
                </a:solidFill>
              </a:rPr>
              <a:t>COULD BE USED TO MAKE VETERANS AND THE PUBLIC AWARE OF VOLUNTEER TESTING FOR CURES OF DISEASES AND MEDICAL CONDITIONS</a:t>
            </a:r>
          </a:p>
          <a:p>
            <a:pPr marL="457200" lvl="1" indent="0" algn="l">
              <a:buNone/>
            </a:pPr>
            <a:endParaRPr lang="en-US" dirty="0">
              <a:solidFill>
                <a:schemeClr val="tx1"/>
              </a:solidFill>
            </a:endParaRPr>
          </a:p>
          <a:p>
            <a:pPr marL="457200" lvl="1" indent="0" algn="ctr">
              <a:buNone/>
            </a:pPr>
            <a:endParaRPr lang="en-US" b="1" u="sng" dirty="0">
              <a:solidFill>
                <a:srgbClr val="FF0000"/>
              </a:solidFill>
            </a:endParaRPr>
          </a:p>
          <a:p>
            <a:pPr marL="457200" lvl="1" indent="0" algn="ctr">
              <a:buNone/>
            </a:pPr>
            <a:r>
              <a:rPr lang="en-US" b="1" u="sng" dirty="0">
                <a:solidFill>
                  <a:srgbClr val="FF0000"/>
                </a:solidFill>
              </a:rPr>
              <a:t>PROVIDES MEDIUM TO BE USED TO MAKE THE VETERANS AND PUBLIC AWARE OF MEDICAL TREATMENTS PREVIOUSLY UNAWARE OF. EXPANDS THE NUMBER OF POSSIBLE NUMBER OF VOLUNTEERS WILLING TO ASSIST IN VALIDATING NEW METHODS OF TREATMENT</a:t>
            </a:r>
          </a:p>
        </p:txBody>
      </p:sp>
    </p:spTree>
    <p:extLst>
      <p:ext uri="{BB962C8B-B14F-4D97-AF65-F5344CB8AC3E}">
        <p14:creationId xmlns:p14="http://schemas.microsoft.com/office/powerpoint/2010/main" val="37195255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6880"/>
          </a:xfrm>
        </p:spPr>
        <p:txBody>
          <a:bodyPr>
            <a:normAutofit fontScale="90000"/>
          </a:bodyPr>
          <a:lstStyle/>
          <a:p>
            <a:pPr algn="ctr"/>
            <a:r>
              <a:rPr lang="en-US" sz="3600" b="1"/>
              <a:t>CLOSING STATEMENT</a:t>
            </a:r>
          </a:p>
        </p:txBody>
      </p:sp>
      <p:sp>
        <p:nvSpPr>
          <p:cNvPr id="3" name="Content Placeholder 2"/>
          <p:cNvSpPr>
            <a:spLocks noGrp="1"/>
          </p:cNvSpPr>
          <p:nvPr>
            <p:ph idx="1"/>
          </p:nvPr>
        </p:nvSpPr>
        <p:spPr>
          <a:xfrm>
            <a:off x="838200" y="922655"/>
            <a:ext cx="10515600" cy="5645785"/>
          </a:xfrm>
        </p:spPr>
        <p:txBody>
          <a:bodyPr>
            <a:normAutofit fontScale="67500" lnSpcReduction="20000"/>
          </a:bodyPr>
          <a:lstStyle/>
          <a:p>
            <a:pPr marL="0" lvl="0" indent="0">
              <a:lnSpc>
                <a:spcPct val="100000"/>
              </a:lnSpc>
              <a:buNone/>
            </a:pPr>
            <a:r>
              <a:rPr lang="en-US" dirty="0">
                <a:solidFill>
                  <a:schemeClr val="tx1"/>
                </a:solidFill>
              </a:rPr>
              <a:t>RESTORING VETERANS TRUST WILL NOT HAPPEN OVERNIGHT BUT LISTENING TO THE VETERANS IS A BEGINNING</a:t>
            </a:r>
          </a:p>
          <a:p>
            <a:pPr marL="285750" lvl="0" indent="-285750">
              <a:lnSpc>
                <a:spcPct val="100000"/>
              </a:lnSpc>
            </a:pPr>
            <a:r>
              <a:rPr lang="en-US" dirty="0">
                <a:solidFill>
                  <a:schemeClr val="tx1"/>
                </a:solidFill>
              </a:rPr>
              <a:t>HOLD </a:t>
            </a:r>
            <a:r>
              <a:rPr lang="en-US" dirty="0" err="1">
                <a:solidFill>
                  <a:schemeClr val="tx1"/>
                </a:solidFill>
              </a:rPr>
              <a:t>DVA</a:t>
            </a:r>
            <a:r>
              <a:rPr lang="en-US" dirty="0">
                <a:solidFill>
                  <a:schemeClr val="tx1"/>
                </a:solidFill>
              </a:rPr>
              <a:t> TOWN HALL MEETINGS WHERE VETERANS CAN VOICE THEIR CONCERNS WITHOUT FEARING REPERCUSSIONS</a:t>
            </a:r>
          </a:p>
          <a:p>
            <a:pPr marL="914400" lvl="1" indent="-457200" algn="l">
              <a:lnSpc>
                <a:spcPct val="100000"/>
              </a:lnSpc>
              <a:buNone/>
            </a:pPr>
            <a:r>
              <a:rPr lang="en-US" dirty="0">
                <a:solidFill>
                  <a:schemeClr val="tx1"/>
                </a:solidFill>
              </a:rPr>
              <a:t>CURRENTLY, TOWN HALLS ONLY HAPPEN AFTER ISSUES </a:t>
            </a:r>
            <a:r>
              <a:rPr lang="en-US" dirty="0" smtClean="0">
                <a:solidFill>
                  <a:schemeClr val="tx1"/>
                </a:solidFill>
              </a:rPr>
              <a:t>ARISE</a:t>
            </a:r>
            <a:r>
              <a:rPr lang="en-US" dirty="0">
                <a:solidFill>
                  <a:schemeClr val="tx1"/>
                </a:solidFill>
              </a:rPr>
              <a:t>, BUT IN MOST CASES VETERANS WANTED </a:t>
            </a:r>
            <a:r>
              <a:rPr lang="en-US" dirty="0" err="1">
                <a:solidFill>
                  <a:schemeClr val="tx1"/>
                </a:solidFill>
              </a:rPr>
              <a:t>T0</a:t>
            </a:r>
            <a:endParaRPr lang="en-US" dirty="0">
              <a:solidFill>
                <a:schemeClr val="tx1"/>
              </a:solidFill>
            </a:endParaRPr>
          </a:p>
          <a:p>
            <a:pPr marL="914400" lvl="1" indent="-457200" algn="l">
              <a:lnSpc>
                <a:spcPct val="100000"/>
              </a:lnSpc>
              <a:buNone/>
            </a:pPr>
            <a:r>
              <a:rPr lang="en-US" dirty="0">
                <a:solidFill>
                  <a:schemeClr val="tx1"/>
                </a:solidFill>
              </a:rPr>
              <a:t>SPEAK ABOUT ISSUES BEFORE THEY BECAME PUBLIC KNOWLEDGE</a:t>
            </a:r>
          </a:p>
          <a:p>
            <a:pPr marL="285750" lvl="0" indent="-285750" algn="l">
              <a:lnSpc>
                <a:spcPct val="100000"/>
              </a:lnSpc>
            </a:pPr>
            <a:r>
              <a:rPr lang="en-US" sz="2330" dirty="0">
                <a:solidFill>
                  <a:schemeClr val="tx1"/>
                </a:solidFill>
              </a:rPr>
              <a:t>TOWN HALL MEETINGS SHOULD BE MADE PUBLIC VIA LIVE STREAMING</a:t>
            </a:r>
          </a:p>
          <a:p>
            <a:pPr marL="1828800" lvl="3" indent="-457200" algn="l">
              <a:lnSpc>
                <a:spcPct val="100000"/>
              </a:lnSpc>
              <a:buNone/>
            </a:pPr>
            <a:r>
              <a:rPr lang="en-US" sz="1800" dirty="0">
                <a:solidFill>
                  <a:schemeClr val="tx1"/>
                </a:solidFill>
              </a:rPr>
              <a:t>PATIENTS IDENTITY PROTECTED</a:t>
            </a:r>
          </a:p>
          <a:p>
            <a:pPr marL="1371600" lvl="2" indent="-457200" algn="l">
              <a:lnSpc>
                <a:spcPct val="100000"/>
              </a:lnSpc>
              <a:buNone/>
            </a:pPr>
            <a:r>
              <a:rPr lang="en-US" sz="2000" dirty="0">
                <a:solidFill>
                  <a:schemeClr val="tx1"/>
                </a:solidFill>
              </a:rPr>
              <a:t>NO LOCAL MANAGEMENT IN ROOM</a:t>
            </a:r>
          </a:p>
          <a:p>
            <a:pPr lvl="0" algn="l">
              <a:lnSpc>
                <a:spcPct val="100000"/>
              </a:lnSpc>
            </a:pPr>
            <a:r>
              <a:rPr lang="en-US" dirty="0">
                <a:solidFill>
                  <a:schemeClr val="tx1"/>
                </a:solidFill>
              </a:rPr>
              <a:t>FIX THE IDENTIFIED ISSUES SO THE VA APPEARS COMPETENT</a:t>
            </a:r>
          </a:p>
          <a:p>
            <a:pPr marL="800100" lvl="1" indent="-342900" algn="l">
              <a:lnSpc>
                <a:spcPct val="100000"/>
              </a:lnSpc>
              <a:buNone/>
            </a:pPr>
            <a:r>
              <a:rPr lang="en-US" dirty="0">
                <a:solidFill>
                  <a:schemeClr val="tx1"/>
                </a:solidFill>
              </a:rPr>
              <a:t>KIOSKS ASK QUESTIONS ABOUT THE QUALITY OF THE PATIENT VISIT AT CHECK-IN NOT AFTER VISIT TAKES PLACE</a:t>
            </a:r>
          </a:p>
          <a:p>
            <a:pPr marL="1257300" lvl="2" indent="-342900" algn="l">
              <a:lnSpc>
                <a:spcPct val="100000"/>
              </a:lnSpc>
              <a:buNone/>
            </a:pPr>
            <a:r>
              <a:rPr lang="en-US" sz="2000" dirty="0">
                <a:solidFill>
                  <a:schemeClr val="tx1"/>
                </a:solidFill>
              </a:rPr>
              <a:t>MAKE THE KIOSKS WORK BY TURNING THEIR USE INTO A TWO STEP PROCESS</a:t>
            </a:r>
          </a:p>
          <a:p>
            <a:pPr marL="1714500" lvl="3" indent="-342900" algn="l">
              <a:lnSpc>
                <a:spcPct val="100000"/>
              </a:lnSpc>
              <a:buNone/>
            </a:pPr>
            <a:r>
              <a:rPr lang="en-US" sz="1800" dirty="0">
                <a:solidFill>
                  <a:schemeClr val="tx1"/>
                </a:solidFill>
              </a:rPr>
              <a:t>CHECK-IN</a:t>
            </a:r>
          </a:p>
          <a:p>
            <a:pPr marL="1714500" lvl="3" indent="-342900" algn="l">
              <a:lnSpc>
                <a:spcPct val="100000"/>
              </a:lnSpc>
              <a:buNone/>
            </a:pPr>
            <a:r>
              <a:rPr lang="en-US" sz="1800" dirty="0">
                <a:solidFill>
                  <a:schemeClr val="tx1"/>
                </a:solidFill>
              </a:rPr>
              <a:t>TRAVEL PAY AND SURVEY ON CHECK-OUT</a:t>
            </a:r>
          </a:p>
          <a:p>
            <a:pPr lvl="0" algn="l">
              <a:lnSpc>
                <a:spcPct val="100000"/>
              </a:lnSpc>
            </a:pPr>
            <a:r>
              <a:rPr lang="en-US" dirty="0">
                <a:solidFill>
                  <a:schemeClr val="tx1"/>
                </a:solidFill>
              </a:rPr>
              <a:t>STOP SNAIL AND E-MAILING </a:t>
            </a:r>
            <a:r>
              <a:rPr lang="en-US" dirty="0" smtClean="0">
                <a:solidFill>
                  <a:schemeClr val="tx1"/>
                </a:solidFill>
              </a:rPr>
              <a:t>QUESTIONNAIRES</a:t>
            </a:r>
            <a:endParaRPr lang="en-US" dirty="0">
              <a:solidFill>
                <a:schemeClr val="tx1"/>
              </a:solidFill>
            </a:endParaRPr>
          </a:p>
          <a:p>
            <a:pPr marL="800100" lvl="1" indent="-342900" algn="l">
              <a:lnSpc>
                <a:spcPct val="100000"/>
              </a:lnSpc>
              <a:buNone/>
            </a:pPr>
            <a:r>
              <a:rPr lang="en-US" dirty="0">
                <a:solidFill>
                  <a:schemeClr val="tx1"/>
                </a:solidFill>
              </a:rPr>
              <a:t>VETERANS USUALLY WILL NOT RESPOND BECAUSE NO IMPROVEMENT IS SEEN</a:t>
            </a:r>
          </a:p>
          <a:p>
            <a:pPr marL="800100" lvl="1" indent="-342900" algn="l">
              <a:lnSpc>
                <a:spcPct val="100000"/>
              </a:lnSpc>
              <a:buNone/>
            </a:pPr>
            <a:r>
              <a:rPr lang="en-US" dirty="0">
                <a:solidFill>
                  <a:schemeClr val="tx1"/>
                </a:solidFill>
              </a:rPr>
              <a:t>MONEY IS WASTED IN PRINTING, PROCESSING, MANPOWER </a:t>
            </a:r>
          </a:p>
          <a:p>
            <a:pPr marL="800100" lvl="1" indent="-342900" algn="l">
              <a:lnSpc>
                <a:spcPct val="100000"/>
              </a:lnSpc>
              <a:buNone/>
            </a:pPr>
            <a:r>
              <a:rPr lang="en-US" dirty="0">
                <a:solidFill>
                  <a:schemeClr val="tx1"/>
                </a:solidFill>
              </a:rPr>
              <a:t>USE MONEY FUNDING OTHER PROGRAMS </a:t>
            </a:r>
          </a:p>
          <a:p>
            <a:pPr marL="800100" lvl="1" indent="-342900" algn="l">
              <a:lnSpc>
                <a:spcPct val="100000"/>
              </a:lnSpc>
              <a:buNone/>
            </a:pPr>
            <a:r>
              <a:rPr lang="en-US" dirty="0">
                <a:sym typeface="+mn-ea"/>
              </a:rPr>
              <a:t>DUPLICATION WASTES VALUABLE RESOURCES</a:t>
            </a:r>
          </a:p>
          <a:p>
            <a:pPr marL="342900" lvl="0" indent="-342900" algn="ctr">
              <a:lnSpc>
                <a:spcPct val="100000"/>
              </a:lnSpc>
              <a:buNone/>
            </a:pPr>
            <a:r>
              <a:rPr lang="en-US" b="1" u="sng" dirty="0">
                <a:solidFill>
                  <a:srgbClr val="FF0000"/>
                </a:solidFill>
              </a:rPr>
              <a:t>LISTEN, LISTEN, LISTEN OPERATE </a:t>
            </a:r>
            <a:r>
              <a:rPr lang="en-US" b="1" u="sng" dirty="0" err="1">
                <a:solidFill>
                  <a:srgbClr val="FF0000"/>
                </a:solidFill>
              </a:rPr>
              <a:t>VHA</a:t>
            </a:r>
            <a:r>
              <a:rPr lang="en-US" b="1" u="sng" dirty="0">
                <a:solidFill>
                  <a:srgbClr val="FF0000"/>
                </a:solidFill>
              </a:rPr>
              <a:t> LIKE A PRIVATE MEDICAL CENTER CORPORATION</a:t>
            </a:r>
          </a:p>
          <a:p>
            <a:pPr marL="342900" lvl="0" indent="-342900" algn="l">
              <a:lnSpc>
                <a:spcPct val="100000"/>
              </a:lnSpc>
              <a:buNone/>
            </a:pPr>
            <a:endParaRPr lang="en-US" b="1" u="sng" dirty="0">
              <a:solidFill>
                <a:srgbClr val="FF0000"/>
              </a:solidFill>
            </a:endParaRPr>
          </a:p>
        </p:txBody>
      </p:sp>
    </p:spTree>
    <p:extLst>
      <p:ext uri="{BB962C8B-B14F-4D97-AF65-F5344CB8AC3E}">
        <p14:creationId xmlns:p14="http://schemas.microsoft.com/office/powerpoint/2010/main" val="7525237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8475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880" y="2945040"/>
            <a:ext cx="10515600" cy="1746703"/>
          </a:xfrm>
        </p:spPr>
        <p:txBody>
          <a:bodyPr>
            <a:normAutofit/>
          </a:bodyPr>
          <a:lstStyle/>
          <a:p>
            <a:pPr algn="ctr"/>
            <a:r>
              <a:rPr lang="en-US" sz="2800" dirty="0" smtClean="0"/>
              <a:t>PRESENTED BY</a:t>
            </a:r>
            <a:br>
              <a:rPr lang="en-US" sz="2800" dirty="0" smtClean="0"/>
            </a:br>
            <a:r>
              <a:rPr lang="en-US" sz="2800" dirty="0" smtClean="0"/>
              <a:t>FRANCISCO </a:t>
            </a:r>
            <a:r>
              <a:rPr lang="en-US" sz="2800" dirty="0"/>
              <a:t>JUAREZ</a:t>
            </a:r>
            <a:br>
              <a:rPr lang="en-US" sz="2800" dirty="0"/>
            </a:br>
            <a:r>
              <a:rPr lang="en-US" sz="2800" dirty="0"/>
              <a:t>VAL-OR, </a:t>
            </a:r>
            <a:r>
              <a:rPr lang="en-US" sz="2800" dirty="0" smtClean="0"/>
              <a:t>USA</a:t>
            </a:r>
            <a:br>
              <a:rPr lang="en-US" sz="2800" dirty="0" smtClean="0"/>
            </a:br>
            <a:r>
              <a:rPr lang="en-US" sz="2400" dirty="0" smtClean="0"/>
              <a:t>WEST LOS ANGELES </a:t>
            </a:r>
            <a:r>
              <a:rPr lang="en-US" sz="2400" smtClean="0"/>
              <a:t>LEASING ACT Act </a:t>
            </a:r>
            <a:r>
              <a:rPr lang="en-US" sz="2400" dirty="0"/>
              <a:t>2016</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78356" y="676005"/>
            <a:ext cx="3743847" cy="1590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63420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81FEEC-1633-46EB-8288-6AC005282A02}"/>
              </a:ext>
            </a:extLst>
          </p:cNvPr>
          <p:cNvSpPr>
            <a:spLocks noGrp="1"/>
          </p:cNvSpPr>
          <p:nvPr>
            <p:ph type="ctrTitle"/>
          </p:nvPr>
        </p:nvSpPr>
        <p:spPr>
          <a:xfrm>
            <a:off x="1524000" y="1083198"/>
            <a:ext cx="9144000" cy="2387600"/>
          </a:xfrm>
        </p:spPr>
        <p:txBody>
          <a:bodyPr>
            <a:normAutofit fontScale="90000"/>
          </a:bodyPr>
          <a:lstStyle/>
          <a:p>
            <a:r>
              <a:rPr lang="en-US" sz="3200" dirty="0">
                <a:latin typeface="Arial Narrow" panose="020B0606020202030204" pitchFamily="34" charset="0"/>
              </a:rPr>
              <a:t/>
            </a:r>
            <a:br>
              <a:rPr lang="en-US" sz="3200" dirty="0">
                <a:latin typeface="Arial Narrow" panose="020B0606020202030204" pitchFamily="34" charset="0"/>
              </a:rPr>
            </a:br>
            <a:r>
              <a:rPr lang="en-US" sz="3200" dirty="0">
                <a:latin typeface="Arial Narrow" panose="020B0606020202030204" pitchFamily="34" charset="0"/>
              </a:rPr>
              <a:t/>
            </a:r>
            <a:br>
              <a:rPr lang="en-US" sz="3200" dirty="0">
                <a:latin typeface="Arial Narrow" panose="020B0606020202030204" pitchFamily="34" charset="0"/>
              </a:rPr>
            </a:br>
            <a:r>
              <a:rPr lang="en-US" sz="3200" dirty="0">
                <a:latin typeface="Arial Narrow" panose="020B0606020202030204" pitchFamily="34" charset="0"/>
              </a:rPr>
              <a:t/>
            </a:r>
            <a:br>
              <a:rPr lang="en-US" sz="3200" dirty="0">
                <a:latin typeface="Arial Narrow" panose="020B0606020202030204" pitchFamily="34" charset="0"/>
              </a:rPr>
            </a:br>
            <a:r>
              <a:rPr lang="en-US" sz="2000" u="sng" dirty="0">
                <a:latin typeface="Arial Narrow" panose="020B0606020202030204" pitchFamily="34" charset="0"/>
              </a:rPr>
              <a:t>The Willful and Intentional NEGLECT of the Government </a:t>
            </a:r>
            <a:br>
              <a:rPr lang="en-US" sz="2000" u="sng" dirty="0">
                <a:latin typeface="Arial Narrow" panose="020B0606020202030204" pitchFamily="34" charset="0"/>
              </a:rPr>
            </a:br>
            <a:r>
              <a:rPr lang="en-US" sz="2000" dirty="0">
                <a:latin typeface="Arial Narrow" panose="020B0606020202030204" pitchFamily="34" charset="0"/>
              </a:rPr>
              <a:t>To Preserve and Protect the “Crown Jewel” of America’s Moral Obligation</a:t>
            </a:r>
            <a:br>
              <a:rPr lang="en-US" sz="2000" dirty="0">
                <a:latin typeface="Arial Narrow" panose="020B0606020202030204" pitchFamily="34" charset="0"/>
              </a:rPr>
            </a:br>
            <a:r>
              <a:rPr lang="en-US" sz="2000" dirty="0">
                <a:latin typeface="Arial Narrow" panose="020B0606020202030204" pitchFamily="34" charset="0"/>
              </a:rPr>
              <a:t>“Care for those who have borne the battles” by acts that dismantled</a:t>
            </a:r>
            <a:br>
              <a:rPr lang="en-US" sz="2000" dirty="0">
                <a:latin typeface="Arial Narrow" panose="020B0606020202030204" pitchFamily="34" charset="0"/>
              </a:rPr>
            </a:br>
            <a:r>
              <a:rPr lang="en-US" sz="2000" dirty="0">
                <a:latin typeface="Arial Narrow" panose="020B0606020202030204" pitchFamily="34" charset="0"/>
              </a:rPr>
              <a:t>the 814 acre Pacific Branch Soldiers Home and Beachfront “beach-house” property</a:t>
            </a:r>
          </a:p>
        </p:txBody>
      </p:sp>
      <p:sp>
        <p:nvSpPr>
          <p:cNvPr id="3" name="Subtitle 2">
            <a:extLst>
              <a:ext uri="{FF2B5EF4-FFF2-40B4-BE49-F238E27FC236}">
                <a16:creationId xmlns="" xmlns:a16="http://schemas.microsoft.com/office/drawing/2014/main" id="{7813069F-AA96-43A8-8790-D78081401B38}"/>
              </a:ext>
            </a:extLst>
          </p:cNvPr>
          <p:cNvSpPr>
            <a:spLocks noGrp="1"/>
          </p:cNvSpPr>
          <p:nvPr>
            <p:ph type="subTitle" idx="1"/>
          </p:nvPr>
        </p:nvSpPr>
        <p:spPr>
          <a:xfrm>
            <a:off x="1524000" y="3430588"/>
            <a:ext cx="9144000" cy="1655762"/>
          </a:xfrm>
        </p:spPr>
        <p:txBody>
          <a:bodyPr>
            <a:noAutofit/>
          </a:bodyPr>
          <a:lstStyle/>
          <a:p>
            <a:pPr algn="l">
              <a:spcBef>
                <a:spcPts val="600"/>
              </a:spcBef>
            </a:pPr>
            <a:r>
              <a:rPr lang="en-US" sz="1200" dirty="0"/>
              <a:t>Who is responsible? – Our Government, our Nation and our Veterans because mechanisms were not established to prevent fraudulent land-use policy</a:t>
            </a:r>
          </a:p>
          <a:p>
            <a:pPr algn="l">
              <a:spcBef>
                <a:spcPts val="600"/>
              </a:spcBef>
            </a:pPr>
            <a:r>
              <a:rPr lang="en-US" sz="1200" dirty="0"/>
              <a:t>What location? – At this, once, Pacific Branch of the National Home for Disabled Volunteer Soldiers, today, the GLAHCC of DVA</a:t>
            </a:r>
          </a:p>
          <a:p>
            <a:pPr algn="l">
              <a:spcBef>
                <a:spcPts val="600"/>
              </a:spcBef>
            </a:pPr>
            <a:r>
              <a:rPr lang="en-US" sz="1200" dirty="0"/>
              <a:t>When did neglect begin? – March 3, 1888, the day the gift-land deeds were executed, because the beachfront “pavilion and beach-house” never materialized</a:t>
            </a:r>
          </a:p>
          <a:p>
            <a:pPr algn="l">
              <a:spcBef>
                <a:spcPts val="600"/>
              </a:spcBef>
            </a:pPr>
            <a:r>
              <a:rPr lang="en-US" sz="1200" dirty="0"/>
              <a:t>Where on the Gift-land? – BWS, UCLA Baseball Stadium, Salvation Army Residential Housing Project and other non-veteran “void” lease locations</a:t>
            </a:r>
          </a:p>
          <a:p>
            <a:pPr algn="l">
              <a:spcBef>
                <a:spcPts val="600"/>
              </a:spcBef>
            </a:pPr>
            <a:r>
              <a:rPr lang="en-US" sz="1200" dirty="0"/>
              <a:t>Why did this happen? – To provide for the power and prestige of the adjacent Westwood and Brentwood entities, while ignoring the Deeds</a:t>
            </a:r>
          </a:p>
          <a:p>
            <a:pPr algn="l">
              <a:spcBef>
                <a:spcPts val="600"/>
              </a:spcBef>
            </a:pPr>
            <a:r>
              <a:rPr lang="en-US" sz="1200" dirty="0"/>
              <a:t>How was this possible? – Responsible leadership’s purposely failed to properly steward the specific, permanently deeded, arrangements</a:t>
            </a:r>
          </a:p>
          <a:p>
            <a:pPr algn="l">
              <a:spcBef>
                <a:spcPts val="600"/>
              </a:spcBef>
            </a:pPr>
            <a:endParaRPr lang="en-US" sz="1200" dirty="0"/>
          </a:p>
          <a:p>
            <a:pPr algn="l">
              <a:spcBef>
                <a:spcPts val="600"/>
              </a:spcBef>
            </a:pPr>
            <a:endParaRPr lang="en-US" sz="1200" dirty="0"/>
          </a:p>
        </p:txBody>
      </p:sp>
      <p:pic>
        <p:nvPicPr>
          <p:cNvPr id="7" name="Picture 6">
            <a:extLst>
              <a:ext uri="{FF2B5EF4-FFF2-40B4-BE49-F238E27FC236}">
                <a16:creationId xmlns="" xmlns:a16="http://schemas.microsoft.com/office/drawing/2014/main" id="{F03E717F-64C5-4F81-B6DF-0B12D5D7A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1687" y="941387"/>
            <a:ext cx="8414158" cy="1335611"/>
          </a:xfrm>
          <a:prstGeom prst="rect">
            <a:avLst/>
          </a:prstGeom>
        </p:spPr>
      </p:pic>
      <p:pic>
        <p:nvPicPr>
          <p:cNvPr id="5" name="Picture 4">
            <a:extLst>
              <a:ext uri="{FF2B5EF4-FFF2-40B4-BE49-F238E27FC236}">
                <a16:creationId xmlns="" xmlns:a16="http://schemas.microsoft.com/office/drawing/2014/main" id="{822283A4-05E5-440B-A480-2AEB5E43CF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872" y="5257800"/>
            <a:ext cx="2306973" cy="1392778"/>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681" y="5257800"/>
            <a:ext cx="1537998" cy="1456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670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D304B1-16F0-4E53-86C6-E748FBF16518}"/>
              </a:ext>
            </a:extLst>
          </p:cNvPr>
          <p:cNvSpPr>
            <a:spLocks noGrp="1"/>
          </p:cNvSpPr>
          <p:nvPr>
            <p:ph type="title"/>
          </p:nvPr>
        </p:nvSpPr>
        <p:spPr/>
        <p:txBody>
          <a:bodyPr/>
          <a:lstStyle/>
          <a:p>
            <a:r>
              <a:rPr lang="en-US" dirty="0"/>
              <a:t>GENE’S INTRODUCTION – p4</a:t>
            </a:r>
          </a:p>
        </p:txBody>
      </p:sp>
      <p:sp>
        <p:nvSpPr>
          <p:cNvPr id="3" name="Content Placeholder 2">
            <a:extLst>
              <a:ext uri="{FF2B5EF4-FFF2-40B4-BE49-F238E27FC236}">
                <a16:creationId xmlns="" xmlns:a16="http://schemas.microsoft.com/office/drawing/2014/main" id="{9E8A93A3-66EE-4007-A322-1D64D41CDBA0}"/>
              </a:ext>
            </a:extLst>
          </p:cNvPr>
          <p:cNvSpPr>
            <a:spLocks noGrp="1"/>
          </p:cNvSpPr>
          <p:nvPr>
            <p:ph idx="1"/>
          </p:nvPr>
        </p:nvSpPr>
        <p:spPr/>
        <p:txBody>
          <a:bodyPr>
            <a:normAutofit fontScale="47500" lnSpcReduction="20000"/>
          </a:bodyPr>
          <a:lstStyle/>
          <a:p>
            <a:pPr marL="0" indent="0" algn="ctr">
              <a:buNone/>
            </a:pPr>
            <a:r>
              <a:rPr lang="en-US" sz="3300" dirty="0">
                <a:latin typeface="Arial" panose="020B0604020202020204" pitchFamily="34" charset="0"/>
                <a:cs typeface="Arial" panose="020B0604020202020204" pitchFamily="34" charset="0"/>
              </a:rPr>
              <a:t>If our brother Tom </a:t>
            </a:r>
            <a:r>
              <a:rPr lang="en-US" sz="3300" dirty="0" err="1">
                <a:latin typeface="Arial" panose="020B0604020202020204" pitchFamily="34" charset="0"/>
                <a:cs typeface="Arial" panose="020B0604020202020204" pitchFamily="34" charset="0"/>
              </a:rPr>
              <a:t>Pridell</a:t>
            </a:r>
            <a:r>
              <a:rPr lang="en-US" sz="3300" dirty="0">
                <a:latin typeface="Arial" panose="020B0604020202020204" pitchFamily="34" charset="0"/>
                <a:cs typeface="Arial" panose="020B0604020202020204" pitchFamily="34" charset="0"/>
              </a:rPr>
              <a:t> was still with us he would say because all have disrespected and dishonored the oath of office of their elected positions.</a:t>
            </a:r>
            <a:br>
              <a:rPr lang="en-US" sz="3300" dirty="0">
                <a:latin typeface="Arial" panose="020B0604020202020204" pitchFamily="34" charset="0"/>
                <a:cs typeface="Arial" panose="020B0604020202020204" pitchFamily="34" charset="0"/>
              </a:rPr>
            </a:br>
            <a:r>
              <a:rPr lang="en-US" sz="3300" dirty="0">
                <a:latin typeface="Arial" panose="020B0604020202020204" pitchFamily="34" charset="0"/>
                <a:cs typeface="Arial" panose="020B0604020202020204" pitchFamily="34" charset="0"/>
              </a:rPr>
              <a:t/>
            </a:r>
            <a:br>
              <a:rPr lang="en-US" sz="3300" dirty="0">
                <a:latin typeface="Arial" panose="020B0604020202020204" pitchFamily="34" charset="0"/>
                <a:cs typeface="Arial" panose="020B0604020202020204" pitchFamily="34" charset="0"/>
              </a:rPr>
            </a:br>
            <a:r>
              <a:rPr lang="en-US" sz="3300" dirty="0">
                <a:latin typeface="Arial" panose="020B0604020202020204" pitchFamily="34" charset="0"/>
                <a:cs typeface="Arial" panose="020B0604020202020204" pitchFamily="34" charset="0"/>
              </a:rPr>
              <a:t>OFFE research reveals that certain representatives have abused their privilege and our votes. They were hired by the American people but they work for special interests.</a:t>
            </a:r>
            <a:br>
              <a:rPr lang="en-US" sz="3300" dirty="0">
                <a:latin typeface="Arial" panose="020B0604020202020204" pitchFamily="34" charset="0"/>
                <a:cs typeface="Arial" panose="020B0604020202020204" pitchFamily="34" charset="0"/>
              </a:rPr>
            </a:br>
            <a:r>
              <a:rPr lang="en-US" sz="3300" dirty="0">
                <a:latin typeface="Arial" panose="020B0604020202020204" pitchFamily="34" charset="0"/>
                <a:cs typeface="Arial" panose="020B0604020202020204" pitchFamily="34" charset="0"/>
              </a:rPr>
              <a:t/>
            </a:r>
            <a:br>
              <a:rPr lang="en-US" sz="3300" dirty="0">
                <a:latin typeface="Arial" panose="020B0604020202020204" pitchFamily="34" charset="0"/>
                <a:cs typeface="Arial" panose="020B0604020202020204" pitchFamily="34" charset="0"/>
              </a:rPr>
            </a:br>
            <a:r>
              <a:rPr lang="en-US" sz="3300" dirty="0">
                <a:latin typeface="Arial" panose="020B0604020202020204" pitchFamily="34" charset="0"/>
                <a:cs typeface="Arial" panose="020B0604020202020204" pitchFamily="34" charset="0"/>
              </a:rPr>
              <a:t>Another observation, it is apparent that certain representatives welcome the photo opportunity in the company of a person who has served, more so if disabled, or in the presence of a sobbing parent who has lost a loved one to suicide. This makes them feel good but once they have capture the media they forget you.</a:t>
            </a:r>
            <a:br>
              <a:rPr lang="en-US" sz="3300" dirty="0">
                <a:latin typeface="Arial" panose="020B0604020202020204" pitchFamily="34" charset="0"/>
                <a:cs typeface="Arial" panose="020B0604020202020204" pitchFamily="34" charset="0"/>
              </a:rPr>
            </a:br>
            <a:r>
              <a:rPr lang="en-US" sz="3300" dirty="0">
                <a:latin typeface="Arial" panose="020B0604020202020204" pitchFamily="34" charset="0"/>
                <a:cs typeface="Arial" panose="020B0604020202020204" pitchFamily="34" charset="0"/>
              </a:rPr>
              <a:t/>
            </a:r>
            <a:br>
              <a:rPr lang="en-US" sz="3300" dirty="0">
                <a:latin typeface="Arial" panose="020B0604020202020204" pitchFamily="34" charset="0"/>
                <a:cs typeface="Arial" panose="020B0604020202020204" pitchFamily="34" charset="0"/>
              </a:rPr>
            </a:br>
            <a:r>
              <a:rPr lang="en-US" sz="3300" dirty="0">
                <a:latin typeface="Arial" panose="020B0604020202020204" pitchFamily="34" charset="0"/>
                <a:cs typeface="Arial" panose="020B0604020202020204" pitchFamily="34" charset="0"/>
              </a:rPr>
              <a:t>This power point presentation will deliver the facts with truth.</a:t>
            </a:r>
            <a:br>
              <a:rPr lang="en-US" sz="3300" dirty="0">
                <a:latin typeface="Arial" panose="020B0604020202020204" pitchFamily="34" charset="0"/>
                <a:cs typeface="Arial" panose="020B0604020202020204" pitchFamily="34" charset="0"/>
              </a:rPr>
            </a:br>
            <a:r>
              <a:rPr lang="en-US" sz="3300" dirty="0">
                <a:latin typeface="Arial" panose="020B0604020202020204" pitchFamily="34" charset="0"/>
                <a:cs typeface="Arial" panose="020B0604020202020204" pitchFamily="34" charset="0"/>
              </a:rPr>
              <a:t/>
            </a:r>
            <a:br>
              <a:rPr lang="en-US" sz="3300" dirty="0">
                <a:latin typeface="Arial" panose="020B0604020202020204" pitchFamily="34" charset="0"/>
                <a:cs typeface="Arial" panose="020B0604020202020204" pitchFamily="34" charset="0"/>
              </a:rPr>
            </a:br>
            <a:r>
              <a:rPr lang="en-US" sz="3300" dirty="0">
                <a:latin typeface="Arial" panose="020B0604020202020204" pitchFamily="34" charset="0"/>
                <a:cs typeface="Arial" panose="020B0604020202020204" pitchFamily="34" charset="0"/>
              </a:rPr>
              <a:t>Thank you for </a:t>
            </a:r>
            <a:r>
              <a:rPr lang="en-US" sz="3300" dirty="0" smtClean="0">
                <a:latin typeface="Arial" panose="020B0604020202020204" pitchFamily="34" charset="0"/>
                <a:cs typeface="Arial" panose="020B0604020202020204" pitchFamily="34" charset="0"/>
              </a:rPr>
              <a:t>attending. </a:t>
            </a:r>
            <a:r>
              <a:rPr lang="en-US" sz="3300" dirty="0">
                <a:latin typeface="Arial" panose="020B0604020202020204" pitchFamily="34" charset="0"/>
                <a:cs typeface="Arial" panose="020B0604020202020204" pitchFamily="34" charset="0"/>
              </a:rPr>
              <a:t>I have no apologies for my words, for I have been here many times over with my committee but with no improvements to the issues that we’ve brought in this presentation.</a:t>
            </a:r>
            <a:br>
              <a:rPr lang="en-US" sz="3300" dirty="0">
                <a:latin typeface="Arial" panose="020B0604020202020204" pitchFamily="34" charset="0"/>
                <a:cs typeface="Arial" panose="020B0604020202020204" pitchFamily="34" charset="0"/>
              </a:rPr>
            </a:br>
            <a:r>
              <a:rPr lang="en-US" sz="3300" dirty="0">
                <a:latin typeface="Arial" panose="020B0604020202020204" pitchFamily="34" charset="0"/>
                <a:cs typeface="Arial" panose="020B0604020202020204" pitchFamily="34" charset="0"/>
              </a:rPr>
              <a:t/>
            </a:r>
            <a:br>
              <a:rPr lang="en-US" sz="3300" dirty="0">
                <a:latin typeface="Arial" panose="020B0604020202020204" pitchFamily="34" charset="0"/>
                <a:cs typeface="Arial" panose="020B0604020202020204" pitchFamily="34" charset="0"/>
              </a:rPr>
            </a:br>
            <a:r>
              <a:rPr lang="en-US" sz="3300" dirty="0">
                <a:latin typeface="Arial" panose="020B0604020202020204" pitchFamily="34" charset="0"/>
                <a:cs typeface="Arial" panose="020B0604020202020204" pitchFamily="34" charset="0"/>
              </a:rPr>
              <a:t>Today, each OFFE member will present the symptoms of the larger wrongdoing, the </a:t>
            </a:r>
            <a:r>
              <a:rPr lang="en-US" sz="3300" b="1" dirty="0">
                <a:latin typeface="Arial" panose="020B0604020202020204" pitchFamily="34" charset="0"/>
                <a:cs typeface="Arial" panose="020B0604020202020204" pitchFamily="34" charset="0"/>
              </a:rPr>
              <a:t>willful negligence </a:t>
            </a:r>
            <a:r>
              <a:rPr lang="en-US" sz="3300" dirty="0">
                <a:latin typeface="Arial" panose="020B0604020202020204" pitchFamily="34" charset="0"/>
                <a:cs typeface="Arial" panose="020B0604020202020204" pitchFamily="34" charset="0"/>
              </a:rPr>
              <a:t>by DVA ignoring the life and death issues that face Veterans, and, the intentional exclusion of the grassroots Veteran advocate.</a:t>
            </a:r>
            <a:br>
              <a:rPr lang="en-US" sz="3300" dirty="0">
                <a:latin typeface="Arial" panose="020B0604020202020204" pitchFamily="34" charset="0"/>
                <a:cs typeface="Arial" panose="020B0604020202020204" pitchFamily="34" charset="0"/>
              </a:rPr>
            </a:br>
            <a:r>
              <a:rPr lang="en-US" sz="3300" dirty="0">
                <a:latin typeface="Arial" panose="020B0604020202020204" pitchFamily="34" charset="0"/>
                <a:cs typeface="Arial" panose="020B0604020202020204" pitchFamily="34" charset="0"/>
              </a:rPr>
              <a:t/>
            </a:r>
            <a:br>
              <a:rPr lang="en-US" sz="3300" dirty="0">
                <a:latin typeface="Arial" panose="020B0604020202020204" pitchFamily="34" charset="0"/>
                <a:cs typeface="Arial" panose="020B0604020202020204" pitchFamily="34" charset="0"/>
              </a:rPr>
            </a:br>
            <a:r>
              <a:rPr lang="en-US" sz="3300" dirty="0">
                <a:latin typeface="Arial" panose="020B0604020202020204" pitchFamily="34" charset="0"/>
                <a:cs typeface="Arial" panose="020B0604020202020204" pitchFamily="34" charset="0"/>
              </a:rPr>
              <a:t>Here, I will thank Congressman North who helped sponsor this presentation.</a:t>
            </a:r>
            <a:br>
              <a:rPr lang="en-US" sz="3300" dirty="0">
                <a:latin typeface="Arial" panose="020B0604020202020204" pitchFamily="34" charset="0"/>
                <a:cs typeface="Arial" panose="020B0604020202020204" pitchFamily="34" charset="0"/>
              </a:rPr>
            </a:br>
            <a:r>
              <a:rPr lang="en-US" sz="3300" dirty="0">
                <a:latin typeface="Arial" panose="020B0604020202020204" pitchFamily="34" charset="0"/>
                <a:cs typeface="Arial" panose="020B0604020202020204" pitchFamily="34" charset="0"/>
              </a:rPr>
              <a:t/>
            </a:r>
            <a:br>
              <a:rPr lang="en-US" sz="3300"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Please welcome Mr. Paul Dionne to the podium</a:t>
            </a:r>
          </a:p>
          <a:p>
            <a:pPr marL="0" indent="0">
              <a:buNone/>
            </a:pPr>
            <a:endParaRPr lang="en-US" dirty="0"/>
          </a:p>
        </p:txBody>
      </p:sp>
    </p:spTree>
    <p:extLst>
      <p:ext uri="{BB962C8B-B14F-4D97-AF65-F5344CB8AC3E}">
        <p14:creationId xmlns:p14="http://schemas.microsoft.com/office/powerpoint/2010/main" val="12200082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ADD61D-E9C1-43C2-9356-641EA14929A3}"/>
              </a:ext>
            </a:extLst>
          </p:cNvPr>
          <p:cNvSpPr>
            <a:spLocks noGrp="1"/>
          </p:cNvSpPr>
          <p:nvPr>
            <p:ph type="title"/>
          </p:nvPr>
        </p:nvSpPr>
        <p:spPr/>
        <p:txBody>
          <a:bodyPr>
            <a:normAutofit/>
          </a:bodyPr>
          <a:lstStyle/>
          <a:p>
            <a:r>
              <a:rPr lang="en-US" sz="2800" dirty="0"/>
              <a:t>                                        </a:t>
            </a:r>
            <a:r>
              <a:rPr lang="en-US" sz="3200" dirty="0">
                <a:latin typeface="Arial Narrow" panose="020B0606020202030204" pitchFamily="34" charset="0"/>
                <a:ea typeface="Verdana" panose="020B0604030504040204" pitchFamily="34" charset="0"/>
                <a:cs typeface="Verdana" panose="020B0604030504040204" pitchFamily="34" charset="0"/>
              </a:rPr>
              <a:t>Dismantling Milestones of the</a:t>
            </a:r>
            <a:r>
              <a:rPr lang="en-US" sz="2800" dirty="0">
                <a:latin typeface="Arial Narrow" panose="020B0606020202030204" pitchFamily="34" charset="0"/>
                <a:ea typeface="Verdana" panose="020B0604030504040204" pitchFamily="34" charset="0"/>
                <a:cs typeface="Verdana" panose="020B0604030504040204" pitchFamily="34" charset="0"/>
              </a:rPr>
              <a:t/>
            </a:r>
            <a:br>
              <a:rPr lang="en-US" sz="2800" dirty="0">
                <a:latin typeface="Arial Narrow" panose="020B0606020202030204" pitchFamily="34" charset="0"/>
                <a:ea typeface="Verdana" panose="020B0604030504040204" pitchFamily="34" charset="0"/>
                <a:cs typeface="Verdana" panose="020B0604030504040204" pitchFamily="34" charset="0"/>
              </a:rPr>
            </a:br>
            <a:r>
              <a:rPr lang="en-US" sz="2800" dirty="0">
                <a:latin typeface="Arial Narrow" panose="020B0606020202030204" pitchFamily="34" charset="0"/>
                <a:ea typeface="Verdana" panose="020B0604030504040204" pitchFamily="34" charset="0"/>
                <a:cs typeface="Verdana" panose="020B0604030504040204" pitchFamily="34" charset="0"/>
              </a:rPr>
              <a:t>                                                  </a:t>
            </a:r>
            <a:r>
              <a:rPr lang="en-US" sz="3200" dirty="0">
                <a:latin typeface="Arial Narrow" panose="020B0606020202030204" pitchFamily="34" charset="0"/>
                <a:ea typeface="Verdana" panose="020B0604030504040204" pitchFamily="34" charset="0"/>
                <a:cs typeface="Verdana" panose="020B0604030504040204" pitchFamily="34" charset="0"/>
              </a:rPr>
              <a:t>Distant Past</a:t>
            </a:r>
            <a:r>
              <a:rPr lang="en-US" sz="2800" dirty="0">
                <a:latin typeface="Arial Narrow" panose="020B0606020202030204" pitchFamily="34" charset="0"/>
                <a:ea typeface="Verdana" panose="020B0604030504040204" pitchFamily="34" charset="0"/>
                <a:cs typeface="Verdana" panose="020B0604030504040204" pitchFamily="34" charset="0"/>
              </a:rPr>
              <a:t> </a:t>
            </a:r>
          </a:p>
        </p:txBody>
      </p:sp>
      <p:sp>
        <p:nvSpPr>
          <p:cNvPr id="3" name="Content Placeholder 2">
            <a:extLst>
              <a:ext uri="{FF2B5EF4-FFF2-40B4-BE49-F238E27FC236}">
                <a16:creationId xmlns="" xmlns:a16="http://schemas.microsoft.com/office/drawing/2014/main" id="{023F7C78-0D87-4818-A9B5-53234A74B367}"/>
              </a:ext>
            </a:extLst>
          </p:cNvPr>
          <p:cNvSpPr>
            <a:spLocks noGrp="1"/>
          </p:cNvSpPr>
          <p:nvPr>
            <p:ph idx="1"/>
          </p:nvPr>
        </p:nvSpPr>
        <p:spPr>
          <a:xfrm>
            <a:off x="819150" y="2101850"/>
            <a:ext cx="10515600" cy="4351338"/>
          </a:xfrm>
        </p:spPr>
        <p:txBody>
          <a:bodyPr>
            <a:normAutofit/>
          </a:bodyPr>
          <a:lstStyle/>
          <a:p>
            <a:r>
              <a:rPr lang="en-US" sz="1800" dirty="0"/>
              <a:t>The GIFT: 1888 Two separate gift-land deeds executed to be (a) “permanently maintained as a </a:t>
            </a:r>
            <a:r>
              <a:rPr lang="en-US" sz="1800" b="1" dirty="0"/>
              <a:t>home</a:t>
            </a:r>
            <a:r>
              <a:rPr lang="en-US" sz="1800" dirty="0"/>
              <a:t>” for disabled Veterans and (b) construct a “Pavilion and a beach-house” for residents of the “</a:t>
            </a:r>
            <a:r>
              <a:rPr lang="en-US" sz="1800" b="1" dirty="0"/>
              <a:t>Home</a:t>
            </a:r>
            <a:r>
              <a:rPr lang="en-US" sz="1800" dirty="0"/>
              <a:t>”</a:t>
            </a:r>
          </a:p>
          <a:p>
            <a:r>
              <a:rPr lang="en-US" sz="1800" dirty="0"/>
              <a:t>(1) 1902, Home managers carved out section of gift-land for Brentwood Academy</a:t>
            </a:r>
          </a:p>
          <a:p>
            <a:r>
              <a:rPr lang="en-US" sz="1800" dirty="0"/>
              <a:t>(2) 1921, Home managers transfer title of that land to the Academy, the Academy transfers it to George C. Thomas, Thomas transfers it to an “educational donor” and that “donor” transfers it to Brentwood School</a:t>
            </a:r>
          </a:p>
          <a:p>
            <a:r>
              <a:rPr lang="en-US" sz="1800" dirty="0"/>
              <a:t>(3) 1930 Soldiers Home system comes under Veterans Administration</a:t>
            </a:r>
          </a:p>
          <a:p>
            <a:r>
              <a:rPr lang="en-US" sz="1800" dirty="0"/>
              <a:t>(4) 1948, Beachfront gift-land subdivided and recorded in name of private individual</a:t>
            </a:r>
          </a:p>
          <a:p>
            <a:r>
              <a:rPr lang="en-US" sz="1800" dirty="0"/>
              <a:t>(5) 1956, VA entered into agreement with Occidental Petroleum, use of land &amp; water for private, commercial, gain. 2% + 2% “gift for Veterans” in agreement</a:t>
            </a:r>
          </a:p>
          <a:p>
            <a:r>
              <a:rPr lang="en-US" sz="1800" dirty="0"/>
              <a:t>(6) 1972, BWA became BWS, then, BWS leased more land at less than market rate</a:t>
            </a:r>
          </a:p>
          <a:p>
            <a:endParaRPr lang="en-US" sz="1800" dirty="0"/>
          </a:p>
          <a:p>
            <a:endParaRPr lang="en-US" sz="1800" dirty="0"/>
          </a:p>
        </p:txBody>
      </p:sp>
      <p:pic>
        <p:nvPicPr>
          <p:cNvPr id="7" name="Picture 6">
            <a:extLst>
              <a:ext uri="{FF2B5EF4-FFF2-40B4-BE49-F238E27FC236}">
                <a16:creationId xmlns="" xmlns:a16="http://schemas.microsoft.com/office/drawing/2014/main" id="{9B0CC511-8DBC-4EE8-A6E3-6076F077C6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2272" y="383985"/>
            <a:ext cx="2632308" cy="1306703"/>
          </a:xfrm>
          <a:prstGeom prst="rect">
            <a:avLst/>
          </a:prstGeom>
        </p:spPr>
      </p:pic>
      <p:pic>
        <p:nvPicPr>
          <p:cNvPr id="9" name="Picture 8">
            <a:extLst>
              <a:ext uri="{FF2B5EF4-FFF2-40B4-BE49-F238E27FC236}">
                <a16:creationId xmlns="" xmlns:a16="http://schemas.microsoft.com/office/drawing/2014/main" id="{589A71A2-3007-4878-A3A0-536631F235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89" y="358964"/>
            <a:ext cx="3129093" cy="1331724"/>
          </a:xfrm>
          <a:prstGeom prst="rect">
            <a:avLst/>
          </a:prstGeom>
        </p:spPr>
      </p:pic>
    </p:spTree>
    <p:extLst>
      <p:ext uri="{BB962C8B-B14F-4D97-AF65-F5344CB8AC3E}">
        <p14:creationId xmlns:p14="http://schemas.microsoft.com/office/powerpoint/2010/main" val="16377143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46B5EC-8D28-4287-9D71-1382DEF983B6}"/>
              </a:ext>
            </a:extLst>
          </p:cNvPr>
          <p:cNvSpPr>
            <a:spLocks noGrp="1"/>
          </p:cNvSpPr>
          <p:nvPr>
            <p:ph type="title"/>
          </p:nvPr>
        </p:nvSpPr>
        <p:spPr>
          <a:xfrm>
            <a:off x="609600" y="365125"/>
            <a:ext cx="10744200" cy="1325563"/>
          </a:xfrm>
        </p:spPr>
        <p:txBody>
          <a:bodyPr>
            <a:normAutofit/>
          </a:bodyPr>
          <a:lstStyle/>
          <a:p>
            <a:r>
              <a:rPr lang="en-US" sz="3200" dirty="0"/>
              <a:t>                               </a:t>
            </a:r>
            <a:r>
              <a:rPr lang="en-US" sz="3200" dirty="0">
                <a:latin typeface="Arial Narrow" panose="020B0606020202030204" pitchFamily="34" charset="0"/>
              </a:rPr>
              <a:t>Not-too Distant Past &amp; the Present</a:t>
            </a:r>
          </a:p>
        </p:txBody>
      </p:sp>
      <p:sp>
        <p:nvSpPr>
          <p:cNvPr id="3" name="Content Placeholder 2">
            <a:extLst>
              <a:ext uri="{FF2B5EF4-FFF2-40B4-BE49-F238E27FC236}">
                <a16:creationId xmlns="" xmlns:a16="http://schemas.microsoft.com/office/drawing/2014/main" id="{5549ADB5-199D-4F27-B50E-AF4B0D30B1EE}"/>
              </a:ext>
            </a:extLst>
          </p:cNvPr>
          <p:cNvSpPr>
            <a:spLocks noGrp="1"/>
          </p:cNvSpPr>
          <p:nvPr>
            <p:ph idx="1"/>
          </p:nvPr>
        </p:nvSpPr>
        <p:spPr>
          <a:xfrm>
            <a:off x="609600" y="2216150"/>
            <a:ext cx="10681982" cy="4351338"/>
          </a:xfrm>
        </p:spPr>
        <p:txBody>
          <a:bodyPr>
            <a:normAutofit fontScale="70000" lnSpcReduction="20000"/>
          </a:bodyPr>
          <a:lstStyle/>
          <a:p>
            <a:pPr lvl="1"/>
            <a:r>
              <a:rPr lang="en-US" dirty="0"/>
              <a:t>(7) 1980’s, Salvation Army constructed non-veteran housing on the gift-land footprint and UCLA Baseball takes over American Legion Baseball Field</a:t>
            </a:r>
          </a:p>
          <a:p>
            <a:pPr lvl="1"/>
            <a:r>
              <a:rPr lang="en-US" dirty="0"/>
              <a:t>(8) 1989, VA becomes DVA under George H. W. Bush</a:t>
            </a:r>
          </a:p>
          <a:p>
            <a:pPr lvl="1"/>
            <a:r>
              <a:rPr lang="en-US" dirty="0"/>
              <a:t>(9) 1990, Secretary </a:t>
            </a:r>
            <a:r>
              <a:rPr lang="en-US" dirty="0" smtClean="0"/>
              <a:t>Principe's </a:t>
            </a:r>
            <a:r>
              <a:rPr lang="en-US" dirty="0"/>
              <a:t>legal team “scrubs” the original deed, “iron clad”</a:t>
            </a:r>
          </a:p>
          <a:p>
            <a:pPr lvl="1"/>
            <a:r>
              <a:rPr lang="en-US" dirty="0"/>
              <a:t>(10) 2011, Annenberg Metabolic Report describes presidents of land mis-use</a:t>
            </a:r>
          </a:p>
          <a:p>
            <a:pPr lvl="1"/>
            <a:r>
              <a:rPr lang="en-US" dirty="0"/>
              <a:t>(11) 2012, ACLU represents VVA and Inner-city Veterans against DVA</a:t>
            </a:r>
          </a:p>
          <a:p>
            <a:pPr lvl="1"/>
            <a:r>
              <a:rPr lang="en-US" dirty="0"/>
              <a:t>(12) 2013, Federal case rules 9 leases “void”, including BWS &amp; UCLA. 33</a:t>
            </a:r>
            <a:r>
              <a:rPr lang="en-US" baseline="30000" dirty="0"/>
              <a:t>rd</a:t>
            </a:r>
            <a:r>
              <a:rPr lang="en-US" dirty="0"/>
              <a:t> District, including the “Home”, is created</a:t>
            </a:r>
          </a:p>
          <a:p>
            <a:pPr lvl="1"/>
            <a:r>
              <a:rPr lang="en-US" dirty="0"/>
              <a:t>(13) 2014, Asset Manager retires before OIG reports “widespread mismanagement”. Ted Lieu, who used to work for Ron Olson, wins 33</a:t>
            </a:r>
            <a:r>
              <a:rPr lang="en-US" baseline="30000" dirty="0"/>
              <a:t>rd</a:t>
            </a:r>
            <a:r>
              <a:rPr lang="en-US" dirty="0"/>
              <a:t> Congressional Seat of Waxman. Secretary McDonald and Olson hatch settlement plan on gift-land that includes Westside Rental Services, BWS and UCLA stadium</a:t>
            </a:r>
          </a:p>
          <a:p>
            <a:pPr lvl="1"/>
            <a:r>
              <a:rPr lang="en-US" dirty="0"/>
              <a:t>(14) 2016, 209 is leased for 50 years to a private entity that may rent to Veterans by priority but must rent to non-veterans fleeing domestic violence. September 29</a:t>
            </a:r>
            <a:r>
              <a:rPr lang="en-US" baseline="30000" dirty="0"/>
              <a:t>th</a:t>
            </a:r>
            <a:r>
              <a:rPr lang="en-US" dirty="0"/>
              <a:t>, lame-duck President Obama signs West Los Angeles Leasing Act into law.  BWS and UCLA Baseball lease holders are now designated as service providers for disabled Veterans by new director. Lame-duck McDonald extends UCLA and Brentwood School Leases 10 years</a:t>
            </a:r>
          </a:p>
          <a:p>
            <a:pPr lvl="1"/>
            <a:r>
              <a:rPr lang="en-US" dirty="0"/>
              <a:t>(15) 2017 BWS rushes to get C.U.P. approved by the City of Los Angeles, DVA rep is supporting BWS. BWS website boasts master plan to 2040 and begins construction of long-term buildings on Veteran gift-land.</a:t>
            </a:r>
          </a:p>
          <a:p>
            <a:pPr lvl="1"/>
            <a:endParaRPr lang="en-US" dirty="0"/>
          </a:p>
        </p:txBody>
      </p:sp>
      <p:pic>
        <p:nvPicPr>
          <p:cNvPr id="5" name="Picture 4">
            <a:extLst>
              <a:ext uri="{FF2B5EF4-FFF2-40B4-BE49-F238E27FC236}">
                <a16:creationId xmlns="" xmlns:a16="http://schemas.microsoft.com/office/drawing/2014/main" id="{1C2885A8-47C2-401B-85E6-C4D62E7C7D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86675" y="365124"/>
            <a:ext cx="2357307" cy="1325563"/>
          </a:xfrm>
          <a:prstGeom prst="rect">
            <a:avLst/>
          </a:prstGeo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5" y="259650"/>
            <a:ext cx="1543050" cy="1536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51725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327E71-AE7F-4D82-AD58-B59CA6ACA116}"/>
              </a:ext>
            </a:extLst>
          </p:cNvPr>
          <p:cNvSpPr>
            <a:spLocks noGrp="1"/>
          </p:cNvSpPr>
          <p:nvPr>
            <p:ph type="title"/>
          </p:nvPr>
        </p:nvSpPr>
        <p:spPr>
          <a:xfrm>
            <a:off x="838200" y="312738"/>
            <a:ext cx="10515600" cy="1325563"/>
          </a:xfrm>
        </p:spPr>
        <p:txBody>
          <a:bodyPr>
            <a:normAutofit/>
          </a:bodyPr>
          <a:lstStyle/>
          <a:p>
            <a:r>
              <a:rPr lang="en-US" sz="3200" dirty="0">
                <a:latin typeface="Arial Narrow" panose="020B0606020202030204" pitchFamily="34" charset="0"/>
              </a:rPr>
              <a:t>                           These are “land-grab” insults</a:t>
            </a:r>
          </a:p>
        </p:txBody>
      </p:sp>
      <p:sp>
        <p:nvSpPr>
          <p:cNvPr id="3" name="Content Placeholder 2">
            <a:extLst>
              <a:ext uri="{FF2B5EF4-FFF2-40B4-BE49-F238E27FC236}">
                <a16:creationId xmlns="" xmlns:a16="http://schemas.microsoft.com/office/drawing/2014/main" id="{CD8BB96F-B221-418F-96B0-86C5670FC5BD}"/>
              </a:ext>
            </a:extLst>
          </p:cNvPr>
          <p:cNvSpPr>
            <a:spLocks noGrp="1"/>
          </p:cNvSpPr>
          <p:nvPr>
            <p:ph idx="1"/>
          </p:nvPr>
        </p:nvSpPr>
        <p:spPr>
          <a:xfrm>
            <a:off x="857250" y="2168525"/>
            <a:ext cx="10515600" cy="4351338"/>
          </a:xfrm>
        </p:spPr>
        <p:txBody>
          <a:bodyPr>
            <a:noAutofit/>
          </a:bodyPr>
          <a:lstStyle/>
          <a:p>
            <a:pPr>
              <a:spcBef>
                <a:spcPts val="600"/>
              </a:spcBef>
            </a:pPr>
            <a:r>
              <a:rPr lang="en-US" sz="1800" dirty="0"/>
              <a:t>“Urinating on our heads and telling us its raining”</a:t>
            </a:r>
          </a:p>
          <a:p>
            <a:pPr>
              <a:spcBef>
                <a:spcPts val="600"/>
              </a:spcBef>
            </a:pPr>
            <a:r>
              <a:rPr lang="en-US" sz="1800" dirty="0"/>
              <a:t>“They say transforming, we say stealing”</a:t>
            </a:r>
          </a:p>
          <a:p>
            <a:pPr>
              <a:spcBef>
                <a:spcPts val="600"/>
              </a:spcBef>
            </a:pPr>
            <a:r>
              <a:rPr lang="en-US" sz="1800" dirty="0"/>
              <a:t>“Power and prestige must not ill-affect Veteran principles, resources”</a:t>
            </a:r>
          </a:p>
          <a:p>
            <a:pPr>
              <a:spcBef>
                <a:spcPts val="600"/>
              </a:spcBef>
            </a:pPr>
            <a:r>
              <a:rPr lang="en-US" sz="1800" dirty="0"/>
              <a:t>“Mental illness is exacerbated by false illusions of a ‘Home’”</a:t>
            </a:r>
          </a:p>
          <a:p>
            <a:pPr>
              <a:spcBef>
                <a:spcPts val="600"/>
              </a:spcBef>
            </a:pPr>
            <a:r>
              <a:rPr lang="en-US" sz="1800" dirty="0"/>
              <a:t>“Get back the deeded terms, conditions, spirit and intent as set forth in 1888”</a:t>
            </a:r>
          </a:p>
          <a:p>
            <a:pPr>
              <a:spcBef>
                <a:spcPts val="600"/>
              </a:spcBef>
            </a:pPr>
            <a:r>
              <a:rPr lang="en-US" sz="1800" dirty="0"/>
              <a:t>“Go after the beachfront property that is the only Master Plan”</a:t>
            </a:r>
          </a:p>
          <a:p>
            <a:pPr>
              <a:spcBef>
                <a:spcPts val="600"/>
              </a:spcBef>
            </a:pPr>
            <a:r>
              <a:rPr lang="en-US" sz="1800" dirty="0"/>
              <a:t>“Recognize the OIG’s ‘widespread mismanagement’ report”</a:t>
            </a:r>
          </a:p>
          <a:p>
            <a:pPr>
              <a:spcBef>
                <a:spcPts val="600"/>
              </a:spcBef>
            </a:pPr>
            <a:r>
              <a:rPr lang="en-US" sz="1800" dirty="0"/>
              <a:t>“Visualize the void for future generations if the private school is not exited”</a:t>
            </a:r>
          </a:p>
          <a:p>
            <a:pPr>
              <a:spcBef>
                <a:spcPts val="600"/>
              </a:spcBef>
            </a:pPr>
            <a:r>
              <a:rPr lang="en-US" sz="1800" dirty="0"/>
              <a:t>“Expose the network of special interest influence that orchestrates”</a:t>
            </a:r>
          </a:p>
          <a:p>
            <a:pPr>
              <a:spcBef>
                <a:spcPts val="600"/>
              </a:spcBef>
            </a:pPr>
            <a:r>
              <a:rPr lang="en-US" sz="1800" dirty="0"/>
              <a:t>“One wrongful death of a Veteran is one too many”</a:t>
            </a:r>
          </a:p>
          <a:p>
            <a:pPr>
              <a:spcBef>
                <a:spcPts val="600"/>
              </a:spcBef>
            </a:pPr>
            <a:r>
              <a:rPr lang="en-US" sz="1800" dirty="0"/>
              <a:t>“Since when does the politics of a State overrule a federal mandate”</a:t>
            </a:r>
          </a:p>
          <a:p>
            <a:pPr>
              <a:spcBef>
                <a:spcPts val="600"/>
              </a:spcBef>
            </a:pPr>
            <a:r>
              <a:rPr lang="en-US" sz="1800" dirty="0"/>
              <a:t>“Stop the *&amp;%$@@(!!! Construction at Brentwood School”</a:t>
            </a:r>
          </a:p>
        </p:txBody>
      </p:sp>
      <p:pic>
        <p:nvPicPr>
          <p:cNvPr id="5" name="Picture 4">
            <a:extLst>
              <a:ext uri="{FF2B5EF4-FFF2-40B4-BE49-F238E27FC236}">
                <a16:creationId xmlns="" xmlns:a16="http://schemas.microsoft.com/office/drawing/2014/main" id="{B85E6274-A36B-4720-BF9A-1C005F01EA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9817" y="365125"/>
            <a:ext cx="3422709" cy="1520825"/>
          </a:xfrm>
          <a:prstGeom prst="rect">
            <a:avLst/>
          </a:prstGeom>
        </p:spPr>
      </p:pic>
      <p:pic>
        <p:nvPicPr>
          <p:cNvPr id="6" name="Picture 5">
            <a:extLst>
              <a:ext uri="{FF2B5EF4-FFF2-40B4-BE49-F238E27FC236}">
                <a16:creationId xmlns="" xmlns:a16="http://schemas.microsoft.com/office/drawing/2014/main" id="{38239355-7D80-4B66-BAC7-62AE9FD74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698" y="365125"/>
            <a:ext cx="2232287" cy="1435100"/>
          </a:xfrm>
          <a:prstGeom prst="rect">
            <a:avLst/>
          </a:prstGeom>
        </p:spPr>
      </p:pic>
    </p:spTree>
    <p:extLst>
      <p:ext uri="{BB962C8B-B14F-4D97-AF65-F5344CB8AC3E}">
        <p14:creationId xmlns:p14="http://schemas.microsoft.com/office/powerpoint/2010/main" val="22695701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0DB574-CCE2-4F23-9154-48510793F0B9}"/>
              </a:ext>
            </a:extLst>
          </p:cNvPr>
          <p:cNvSpPr>
            <a:spLocks noGrp="1"/>
          </p:cNvSpPr>
          <p:nvPr>
            <p:ph type="title"/>
          </p:nvPr>
        </p:nvSpPr>
        <p:spPr/>
        <p:txBody>
          <a:bodyPr>
            <a:normAutofit/>
          </a:bodyPr>
          <a:lstStyle/>
          <a:p>
            <a:r>
              <a:rPr lang="en-US" sz="3200" dirty="0">
                <a:latin typeface="Arial Narrow" panose="020B0606020202030204" pitchFamily="34" charset="0"/>
              </a:rPr>
              <a:t>                           The Solution, Keep the Best</a:t>
            </a:r>
            <a:br>
              <a:rPr lang="en-US" sz="3200" dirty="0">
                <a:latin typeface="Arial Narrow" panose="020B0606020202030204" pitchFamily="34" charset="0"/>
              </a:rPr>
            </a:br>
            <a:r>
              <a:rPr lang="en-US" sz="3200" dirty="0">
                <a:latin typeface="Arial Narrow" panose="020B0606020202030204" pitchFamily="34" charset="0"/>
              </a:rPr>
              <a:t>                             for Veterans, as intended</a:t>
            </a:r>
          </a:p>
        </p:txBody>
      </p:sp>
      <p:sp>
        <p:nvSpPr>
          <p:cNvPr id="3" name="Content Placeholder 2">
            <a:extLst>
              <a:ext uri="{FF2B5EF4-FFF2-40B4-BE49-F238E27FC236}">
                <a16:creationId xmlns="" xmlns:a16="http://schemas.microsoft.com/office/drawing/2014/main" id="{51CF548E-D4EE-4999-8886-1CAA2EC310FF}"/>
              </a:ext>
            </a:extLst>
          </p:cNvPr>
          <p:cNvSpPr>
            <a:spLocks noGrp="1"/>
          </p:cNvSpPr>
          <p:nvPr>
            <p:ph idx="1"/>
          </p:nvPr>
        </p:nvSpPr>
        <p:spPr/>
        <p:txBody>
          <a:bodyPr>
            <a:normAutofit fontScale="55000" lnSpcReduction="20000"/>
          </a:bodyPr>
          <a:lstStyle/>
          <a:p>
            <a:r>
              <a:rPr lang="en-US" dirty="0"/>
              <a:t>ACKNOWLEDGE, without influence of non-veteran special interests, that the </a:t>
            </a:r>
            <a:r>
              <a:rPr lang="en-US" u="sng" dirty="0"/>
              <a:t>Moral Obligation of America </a:t>
            </a:r>
            <a:r>
              <a:rPr lang="en-US" dirty="0"/>
              <a:t>to our Veterans is to GENUINELLY “care for those who have borne the battles”</a:t>
            </a:r>
          </a:p>
          <a:p>
            <a:r>
              <a:rPr lang="en-US" dirty="0"/>
              <a:t>There were 26 Million Veterans 3 years ago, today, there are 18.5. RECOGNIZE the sense of urgency relative to the human life that has been lost and will be lost by the history of disingenuous management, the current settlement plan and 2016 Leasing Act. </a:t>
            </a:r>
          </a:p>
          <a:p>
            <a:r>
              <a:rPr lang="en-US" dirty="0"/>
              <a:t>COMMIT to this statement, “One homeless, destitute and disabled Veteran is one too many and we must PRESERVE the intended use of the West Los Angeles Home property down to the last Veteran”</a:t>
            </a:r>
          </a:p>
          <a:p>
            <a:r>
              <a:rPr lang="en-US" dirty="0"/>
              <a:t>IMPOSE an immediate moratorium on the construction by Brentwood School and other non-veteran lease holders until each and every one of these concerns are openly addressed and genuinely facilitated by a federal judicial authority for the public court of opinion</a:t>
            </a:r>
          </a:p>
          <a:p>
            <a:r>
              <a:rPr lang="en-US" dirty="0"/>
              <a:t>DIRECT the newly formed National Veteran Community Oversight Board to INCLUDE grassroots Veterans from outside of California, further, to ESTABLISH a “</a:t>
            </a:r>
            <a:r>
              <a:rPr lang="en-US" b="1" u="sng" dirty="0"/>
              <a:t>Veteran Only</a:t>
            </a:r>
            <a:r>
              <a:rPr lang="en-US" dirty="0"/>
              <a:t>” guiding-principle for land-use policy that equally recognizes the needs of all GLA </a:t>
            </a:r>
          </a:p>
          <a:p>
            <a:r>
              <a:rPr lang="en-US" dirty="0"/>
              <a:t>REVISIT, SUPPORT and HIGHLIGHT the specificity, permanency and intentions for land-use of the two </a:t>
            </a:r>
            <a:r>
              <a:rPr lang="en-US" b="1" u="sng" dirty="0"/>
              <a:t>deeded gift-land</a:t>
            </a:r>
            <a:r>
              <a:rPr lang="en-US" dirty="0"/>
              <a:t>, the Home and the Beach, as the </a:t>
            </a:r>
            <a:r>
              <a:rPr lang="en-US" u="sng" dirty="0"/>
              <a:t>true and only Master Plan </a:t>
            </a:r>
            <a:r>
              <a:rPr lang="en-US" dirty="0"/>
              <a:t>for the Pacific Branch of the Old Soldiers Home</a:t>
            </a:r>
          </a:p>
          <a:p>
            <a:r>
              <a:rPr lang="en-US" dirty="0"/>
              <a:t>CONSIDER a Constitutional Amendment of the terms conditions, spirit and intent of the Act of the 49</a:t>
            </a:r>
            <a:r>
              <a:rPr lang="en-US" baseline="30000" dirty="0"/>
              <a:t>th</a:t>
            </a:r>
            <a:r>
              <a:rPr lang="en-US" dirty="0"/>
              <a:t> Congress of the United States of America, the execution of the Deeds of 1888 and the establishment of a “HOME” for disabled Veterans in order to prevent the special interest collusion with rogue government bureaucrats that look at Veteran resources like buzzards over a dead body</a:t>
            </a:r>
          </a:p>
          <a:p>
            <a:r>
              <a:rPr lang="en-US" dirty="0"/>
              <a:t>Above all, </a:t>
            </a:r>
            <a:r>
              <a:rPr lang="en-US" b="1" u="sng" dirty="0">
                <a:solidFill>
                  <a:srgbClr val="FF0000"/>
                </a:solidFill>
              </a:rPr>
              <a:t>FRAME</a:t>
            </a:r>
            <a:r>
              <a:rPr lang="en-US" dirty="0"/>
              <a:t>, without influence of BWS, or, UCLA, or, any other special interest, all planning and programs on the gift-land within the terms, conditions, spirit and intent of your acknowledgements commitments, impositions, directions, support and considerations to, forever, prohibit any entity or service that is not 100% direct benefit for Disabled Veterans onto the gift-land</a:t>
            </a:r>
          </a:p>
        </p:txBody>
      </p:sp>
      <p:pic>
        <p:nvPicPr>
          <p:cNvPr id="5" name="Picture 4">
            <a:extLst>
              <a:ext uri="{FF2B5EF4-FFF2-40B4-BE49-F238E27FC236}">
                <a16:creationId xmlns="" xmlns:a16="http://schemas.microsoft.com/office/drawing/2014/main" id="{A8C68086-D8A2-4790-88A4-AAC0D2ED3C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9541" y="457455"/>
            <a:ext cx="3078760" cy="1140902"/>
          </a:xfrm>
          <a:prstGeom prst="rect">
            <a:avLst/>
          </a:prstGeom>
        </p:spPr>
      </p:pic>
      <p:pic>
        <p:nvPicPr>
          <p:cNvPr id="6" name="Picture 5">
            <a:extLst>
              <a:ext uri="{FF2B5EF4-FFF2-40B4-BE49-F238E27FC236}">
                <a16:creationId xmlns="" xmlns:a16="http://schemas.microsoft.com/office/drawing/2014/main" id="{CFB2CF35-6814-4C84-8F0E-F3B1D1E8C9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0833" y="457456"/>
            <a:ext cx="1997279" cy="1140902"/>
          </a:xfrm>
          <a:prstGeom prst="rect">
            <a:avLst/>
          </a:prstGeom>
        </p:spPr>
      </p:pic>
    </p:spTree>
    <p:extLst>
      <p:ext uri="{BB962C8B-B14F-4D97-AF65-F5344CB8AC3E}">
        <p14:creationId xmlns:p14="http://schemas.microsoft.com/office/powerpoint/2010/main" val="38766075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5372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
            </a:r>
            <a:br>
              <a:rPr lang="en-US" sz="2800" dirty="0"/>
            </a:br>
            <a:endParaRPr lang="en-US" sz="2800" dirty="0"/>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smtClean="0"/>
              <a:t>Presented by</a:t>
            </a:r>
          </a:p>
          <a:p>
            <a:pPr marL="0" indent="0" algn="ctr">
              <a:buNone/>
            </a:pPr>
            <a:r>
              <a:rPr lang="en-US" dirty="0" smtClean="0"/>
              <a:t>Carson Tucker</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7663" y="1747838"/>
            <a:ext cx="374332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05526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2">
            <a:extLst>
              <a:ext uri="{FF2B5EF4-FFF2-40B4-BE49-F238E27FC236}">
                <a16:creationId xmlns:a16="http://schemas.microsoft.com/office/drawing/2014/main" xmlns="" id="{7E7C77BC-7138-40B1-A15B-20F57A49462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DB146403-F3D6-484B-B2ED-97F9565D037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C:\Users\BAT i660s\AppData\Local\Microsoft\Windows Live Mail\WLMDSS.tmp\WLMBFD7.tmp\OFFE 2017 LETTERHEAD MASTER.JPG">
            <a:extLst>
              <a:ext uri="{FF2B5EF4-FFF2-40B4-BE49-F238E27FC236}">
                <a16:creationId xmlns:a16="http://schemas.microsoft.com/office/drawing/2014/main" xmlns="" id="{E34D82D0-DBA7-4B92-8F9D-83702905E91D}"/>
              </a:ext>
            </a:extLst>
          </p:cNvPr>
          <p:cNvPicPr/>
          <p:nvPr/>
        </p:nvPicPr>
        <p:blipFill rotWithShape="1">
          <a:blip r:embed="rId2" cstate="print">
            <a:extLst>
              <a:ext uri="{28A0092B-C50C-407E-A947-70E740481C1C}">
                <a14:useLocalDpi xmlns:a14="http://schemas.microsoft.com/office/drawing/2010/main" val="0"/>
              </a:ext>
            </a:extLst>
          </a:blip>
          <a:srcRect/>
          <a:stretch/>
        </p:blipFill>
        <p:spPr bwMode="auto">
          <a:xfrm>
            <a:off x="320040" y="1194907"/>
            <a:ext cx="5455917" cy="2223285"/>
          </a:xfrm>
          <a:prstGeom prst="rect">
            <a:avLst/>
          </a:prstGeom>
          <a:noFill/>
        </p:spPr>
      </p:pic>
      <p:pic>
        <p:nvPicPr>
          <p:cNvPr id="5" name="Picture 4">
            <a:extLst>
              <a:ext uri="{FF2B5EF4-FFF2-40B4-BE49-F238E27FC236}">
                <a16:creationId xmlns:a16="http://schemas.microsoft.com/office/drawing/2014/main" xmlns="" id="{CC535EC8-76EA-44AF-B3B3-954F2D7288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043" y="1194907"/>
            <a:ext cx="5455917" cy="2223285"/>
          </a:xfrm>
          <a:prstGeom prst="rect">
            <a:avLst/>
          </a:prstGeom>
        </p:spPr>
      </p:pic>
      <p:sp>
        <p:nvSpPr>
          <p:cNvPr id="3" name="Subtitle 2">
            <a:extLst>
              <a:ext uri="{FF2B5EF4-FFF2-40B4-BE49-F238E27FC236}">
                <a16:creationId xmlns:a16="http://schemas.microsoft.com/office/drawing/2014/main" xmlns="" id="{1DCEF56B-7310-4D94-8F8B-9DDD957A1624}"/>
              </a:ext>
            </a:extLst>
          </p:cNvPr>
          <p:cNvSpPr>
            <a:spLocks noGrp="1"/>
          </p:cNvSpPr>
          <p:nvPr>
            <p:ph type="subTitle" idx="1"/>
          </p:nvPr>
        </p:nvSpPr>
        <p:spPr>
          <a:xfrm>
            <a:off x="2895600" y="4587239"/>
            <a:ext cx="6248401" cy="1920241"/>
          </a:xfrm>
          <a:blipFill>
            <a:blip r:embed="rId4">
              <a:alphaModFix amt="75000"/>
              <a:extLst>
                <a:ext uri="{837473B0-CC2E-450A-ABE3-18F120FF3D39}">
                  <a1611:picAttrSrcUrl xmlns:a1611="http://schemas.microsoft.com/office/drawing/2016/11/main" xmlns="" r:id="rId6"/>
                </a:ext>
              </a:extLst>
            </a:blip>
            <a:stretch>
              <a:fillRect/>
            </a:stretch>
          </a:blipFill>
        </p:spPr>
        <p:txBody>
          <a:bodyPr>
            <a:noAutofit/>
          </a:bodyPr>
          <a:lstStyle/>
          <a:p>
            <a:r>
              <a:rPr lang="en-US" sz="3400" b="1" dirty="0">
                <a:cs typeface="Adobe Devanagari" panose="02040503050201020203" pitchFamily="18" charset="0"/>
              </a:rPr>
              <a:t>A Legal Odyssey</a:t>
            </a:r>
          </a:p>
        </p:txBody>
      </p:sp>
      <p:sp>
        <p:nvSpPr>
          <p:cNvPr id="7" name="Title 6">
            <a:extLst>
              <a:ext uri="{FF2B5EF4-FFF2-40B4-BE49-F238E27FC236}">
                <a16:creationId xmlns:a16="http://schemas.microsoft.com/office/drawing/2014/main" xmlns="" id="{97664504-B4F9-42E4-9C8D-57B7D37B4732}"/>
              </a:ext>
            </a:extLst>
          </p:cNvPr>
          <p:cNvSpPr>
            <a:spLocks noGrp="1"/>
          </p:cNvSpPr>
          <p:nvPr>
            <p:ph type="ctrTitle"/>
          </p:nvPr>
        </p:nvSpPr>
        <p:spPr>
          <a:xfrm>
            <a:off x="320040" y="3573195"/>
            <a:ext cx="11496821" cy="900498"/>
          </a:xfrm>
          <a:gradFill>
            <a:gsLst>
              <a:gs pos="0">
                <a:schemeClr val="accent5">
                  <a:lumMod val="60000"/>
                  <a:lumOff val="40000"/>
                </a:schemeClr>
              </a:gs>
              <a:gs pos="16000">
                <a:schemeClr val="accent1">
                  <a:lumMod val="45000"/>
                  <a:lumOff val="55000"/>
                </a:schemeClr>
              </a:gs>
              <a:gs pos="100000">
                <a:schemeClr val="accent1">
                  <a:lumMod val="30000"/>
                  <a:lumOff val="70000"/>
                </a:schemeClr>
              </a:gs>
            </a:gsLst>
            <a:lin ang="5400000" scaled="1"/>
          </a:gradFill>
        </p:spPr>
        <p:txBody>
          <a:bodyPr anchor="ctr">
            <a:normAutofit/>
          </a:bodyPr>
          <a:lstStyle/>
          <a:p>
            <a:r>
              <a:rPr lang="en-US" sz="4000" b="1" dirty="0">
                <a:latin typeface="+mn-lt"/>
              </a:rPr>
              <a:t>Protecting Veterans Benefits and Compensation</a:t>
            </a:r>
          </a:p>
        </p:txBody>
      </p:sp>
    </p:spTree>
    <p:extLst>
      <p:ext uri="{BB962C8B-B14F-4D97-AF65-F5344CB8AC3E}">
        <p14:creationId xmlns:p14="http://schemas.microsoft.com/office/powerpoint/2010/main" val="2322300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curtains"/>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66E1B9-371F-4DA5-8A5C-A9168D069615}"/>
              </a:ext>
            </a:extLst>
          </p:cNvPr>
          <p:cNvSpPr>
            <a:spLocks noGrp="1"/>
          </p:cNvSpPr>
          <p:nvPr>
            <p:ph type="title"/>
          </p:nvPr>
        </p:nvSpPr>
        <p:spPr>
          <a:xfrm>
            <a:off x="838200" y="365126"/>
            <a:ext cx="10515600" cy="946840"/>
          </a:xfrm>
        </p:spPr>
        <p:txBody>
          <a:bodyPr/>
          <a:lstStyle/>
          <a:p>
            <a:pPr algn="ctr"/>
            <a:r>
              <a:rPr lang="en-US" b="1" dirty="0">
                <a:latin typeface="+mn-lt"/>
                <a:cs typeface="Adobe Devanagari" panose="02040503050201020203" pitchFamily="18" charset="0"/>
              </a:rPr>
              <a:t>Introduction</a:t>
            </a:r>
          </a:p>
        </p:txBody>
      </p:sp>
      <p:sp>
        <p:nvSpPr>
          <p:cNvPr id="3" name="Content Placeholder 2">
            <a:extLst>
              <a:ext uri="{FF2B5EF4-FFF2-40B4-BE49-F238E27FC236}">
                <a16:creationId xmlns:a16="http://schemas.microsoft.com/office/drawing/2014/main" xmlns="" id="{63F39732-8219-4275-AA16-4D0C80AA1005}"/>
              </a:ext>
            </a:extLst>
          </p:cNvPr>
          <p:cNvSpPr>
            <a:spLocks noGrp="1"/>
          </p:cNvSpPr>
          <p:nvPr>
            <p:ph idx="1"/>
          </p:nvPr>
        </p:nvSpPr>
        <p:spPr>
          <a:xfrm>
            <a:off x="838200" y="1311966"/>
            <a:ext cx="10515600" cy="4351338"/>
          </a:xfrm>
        </p:spPr>
        <p:txBody>
          <a:bodyPr>
            <a:noAutofit/>
          </a:bodyPr>
          <a:lstStyle/>
          <a:p>
            <a:pPr algn="just"/>
            <a:r>
              <a:rPr lang="en-US" sz="2400" dirty="0">
                <a:cs typeface="Adobe Devanagari" panose="02040503050201020203" pitchFamily="18" charset="0"/>
              </a:rPr>
              <a:t>This presentation explains the history and source of veterans’ benefits and OFFE’s and affiliated organizations’ fight to protect them through legal advocacy.</a:t>
            </a:r>
          </a:p>
          <a:p>
            <a:pPr algn="just"/>
            <a:r>
              <a:rPr lang="en-US" sz="2400" dirty="0">
                <a:cs typeface="Adobe Devanagari" panose="02040503050201020203" pitchFamily="18" charset="0"/>
              </a:rPr>
              <a:t>Federal legislation authorizing veterans’ pay and benefits is derived directly from Congress’s Article I Enumerated Military Powers in the Constitution.</a:t>
            </a:r>
          </a:p>
          <a:p>
            <a:pPr algn="just"/>
            <a:r>
              <a:rPr lang="en-US" sz="2400" dirty="0">
                <a:cs typeface="Adobe Devanagari" panose="02040503050201020203" pitchFamily="18" charset="0"/>
              </a:rPr>
              <a:t>State courts never had, do not now have, and never will have authority over</a:t>
            </a:r>
            <a:r>
              <a:rPr lang="en-US" sz="2400" i="1" dirty="0">
                <a:cs typeface="Adobe Devanagari" panose="02040503050201020203" pitchFamily="18" charset="0"/>
              </a:rPr>
              <a:t> any</a:t>
            </a:r>
            <a:r>
              <a:rPr lang="en-US" sz="2400" dirty="0">
                <a:cs typeface="Adobe Devanagari" panose="02040503050201020203" pitchFamily="18" charset="0"/>
              </a:rPr>
              <a:t> veterans’ benefits </a:t>
            </a:r>
            <a:r>
              <a:rPr lang="en-US" sz="2400" b="1" i="1" dirty="0">
                <a:cs typeface="Adobe Devanagari" panose="02040503050201020203" pitchFamily="18" charset="0"/>
              </a:rPr>
              <a:t>unless and until </a:t>
            </a:r>
            <a:r>
              <a:rPr lang="en-US" sz="2400" dirty="0">
                <a:cs typeface="Adobe Devanagari" panose="02040503050201020203" pitchFamily="18" charset="0"/>
              </a:rPr>
              <a:t>Congress passes federal legislation lifting the absolute preemption over state law.</a:t>
            </a:r>
          </a:p>
          <a:p>
            <a:pPr algn="just"/>
            <a:r>
              <a:rPr lang="en-US" sz="2400" dirty="0">
                <a:cs typeface="Adobe Devanagari" panose="02040503050201020203" pitchFamily="18" charset="0"/>
              </a:rPr>
              <a:t>As explained herein, Congress has only done this on one occasion and with respect to a small portion of military benefits.</a:t>
            </a:r>
          </a:p>
        </p:txBody>
      </p:sp>
    </p:spTree>
    <p:extLst>
      <p:ext uri="{BB962C8B-B14F-4D97-AF65-F5344CB8AC3E}">
        <p14:creationId xmlns:p14="http://schemas.microsoft.com/office/powerpoint/2010/main" val="62092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E0A175-8FBA-48B0-8DDF-BA5968F2ACCE}"/>
              </a:ext>
            </a:extLst>
          </p:cNvPr>
          <p:cNvSpPr>
            <a:spLocks noGrp="1"/>
          </p:cNvSpPr>
          <p:nvPr>
            <p:ph type="ctrTitle"/>
          </p:nvPr>
        </p:nvSpPr>
        <p:spPr>
          <a:xfrm>
            <a:off x="1524000" y="1122363"/>
            <a:ext cx="9144000" cy="1142535"/>
          </a:xfrm>
        </p:spPr>
        <p:txBody>
          <a:bodyPr>
            <a:normAutofit fontScale="90000"/>
          </a:bodyPr>
          <a:lstStyle/>
          <a:p>
            <a:r>
              <a:rPr lang="en-US" sz="4900" b="1" dirty="0">
                <a:latin typeface="+mn-lt"/>
                <a:cs typeface="Arial" panose="020B0604020202020204" pitchFamily="34" charset="0"/>
              </a:rPr>
              <a:t>Introduction</a:t>
            </a:r>
            <a:r>
              <a:rPr lang="en-US" b="1" dirty="0">
                <a:latin typeface="+mn-lt"/>
                <a:cs typeface="Arial" panose="020B0604020202020204" pitchFamily="34" charset="0"/>
              </a:rPr>
              <a:t/>
            </a:r>
            <a:br>
              <a:rPr lang="en-US" b="1" dirty="0">
                <a:latin typeface="+mn-lt"/>
                <a:cs typeface="Arial" panose="020B0604020202020204" pitchFamily="34" charset="0"/>
              </a:rPr>
            </a:br>
            <a:endParaRPr lang="en-US" b="1" dirty="0">
              <a:latin typeface="+mn-lt"/>
              <a:cs typeface="Arial" panose="020B0604020202020204" pitchFamily="34" charset="0"/>
            </a:endParaRPr>
          </a:p>
        </p:txBody>
      </p:sp>
      <p:sp>
        <p:nvSpPr>
          <p:cNvPr id="5" name="Content Placeholder 4">
            <a:extLst>
              <a:ext uri="{FF2B5EF4-FFF2-40B4-BE49-F238E27FC236}">
                <a16:creationId xmlns:a16="http://schemas.microsoft.com/office/drawing/2014/main" xmlns="" id="{DE32868B-08CD-42A3-8B7B-CF048D3B1613}"/>
              </a:ext>
            </a:extLst>
          </p:cNvPr>
          <p:cNvSpPr>
            <a:spLocks noGrp="1"/>
          </p:cNvSpPr>
          <p:nvPr>
            <p:ph type="subTitle" idx="1"/>
          </p:nvPr>
        </p:nvSpPr>
        <p:spPr>
          <a:xfrm>
            <a:off x="1500554" y="1693630"/>
            <a:ext cx="9144000" cy="4656406"/>
          </a:xfrm>
        </p:spPr>
        <p:txBody>
          <a:bodyPr anchor="ctr">
            <a:normAutofit fontScale="92500" lnSpcReduction="10000"/>
          </a:bodyPr>
          <a:lstStyle/>
          <a:p>
            <a:pPr marL="457200" indent="-457200" algn="just">
              <a:buFont typeface="Arial" panose="020B0604020202020204" pitchFamily="34" charset="0"/>
              <a:buChar char="•"/>
            </a:pPr>
            <a:endParaRPr lang="en-US" sz="3200" dirty="0">
              <a:cs typeface="Adobe Devanagari" panose="02040503050201020203" pitchFamily="18" charset="0"/>
            </a:endParaRPr>
          </a:p>
          <a:p>
            <a:pPr marL="457200" indent="-457200" algn="just">
              <a:buFont typeface="Arial" panose="020B0604020202020204" pitchFamily="34" charset="0"/>
              <a:buChar char="•"/>
            </a:pPr>
            <a:r>
              <a:rPr lang="en-US" sz="3200" dirty="0">
                <a:cs typeface="Adobe Devanagari" panose="02040503050201020203" pitchFamily="18" charset="0"/>
              </a:rPr>
              <a:t>Veterans Benefits and Compensation Has Always Been a </a:t>
            </a:r>
            <a:r>
              <a:rPr lang="en-US" sz="3200" b="1" dirty="0">
                <a:cs typeface="Adobe Devanagari" panose="02040503050201020203" pitchFamily="18" charset="0"/>
              </a:rPr>
              <a:t>Federally Authorized Entitlement Given Directly by the Federal Government from the Public Treasury for the Sole Use and Benefit of the Veteran Beneficiary</a:t>
            </a:r>
          </a:p>
          <a:p>
            <a:pPr marL="457200" indent="-457200" algn="just">
              <a:buFont typeface="Arial" panose="020B0604020202020204" pitchFamily="34" charset="0"/>
              <a:buChar char="•"/>
            </a:pPr>
            <a:r>
              <a:rPr lang="en-US" sz="3200" dirty="0">
                <a:cs typeface="Adobe Devanagari" panose="02040503050201020203" pitchFamily="18" charset="0"/>
              </a:rPr>
              <a:t>The </a:t>
            </a:r>
            <a:r>
              <a:rPr lang="en-US" sz="3200" b="1" dirty="0">
                <a:cs typeface="Adobe Devanagari" panose="02040503050201020203" pitchFamily="18" charset="0"/>
              </a:rPr>
              <a:t>Federal</a:t>
            </a:r>
            <a:r>
              <a:rPr lang="en-US" sz="3200" dirty="0">
                <a:cs typeface="Adobe Devanagari" panose="02040503050201020203" pitchFamily="18" charset="0"/>
              </a:rPr>
              <a:t> </a:t>
            </a:r>
            <a:r>
              <a:rPr lang="en-US" sz="3200" b="1" dirty="0">
                <a:cs typeface="Adobe Devanagari" panose="02040503050201020203" pitchFamily="18" charset="0"/>
              </a:rPr>
              <a:t>Constitution is the Primary, Enumerated Source </a:t>
            </a:r>
            <a:r>
              <a:rPr lang="en-US" sz="3200" dirty="0">
                <a:cs typeface="Adobe Devanagari" panose="02040503050201020203" pitchFamily="18" charset="0"/>
              </a:rPr>
              <a:t>for Congressional Authorization to Provide Veterans Benefits</a:t>
            </a:r>
          </a:p>
          <a:p>
            <a:pPr marL="457200" indent="-457200" algn="just">
              <a:buFont typeface="Arial" panose="020B0604020202020204" pitchFamily="34" charset="0"/>
              <a:buChar char="•"/>
            </a:pPr>
            <a:r>
              <a:rPr lang="en-US" sz="3200" dirty="0">
                <a:cs typeface="Adobe Devanagari" panose="02040503050201020203" pitchFamily="18" charset="0"/>
              </a:rPr>
              <a:t>This has </a:t>
            </a:r>
            <a:r>
              <a:rPr lang="en-US" sz="3200" b="1" dirty="0">
                <a:cs typeface="Adobe Devanagari" panose="02040503050201020203" pitchFamily="18" charset="0"/>
              </a:rPr>
              <a:t>Very Important Legal Consequences vis-à-vis the States’ Asserted Legal Authority Over Veterans’ Rights and Benefits</a:t>
            </a:r>
          </a:p>
          <a:p>
            <a:pPr algn="just"/>
            <a:endParaRPr lang="en-US" sz="3200" b="1" dirty="0">
              <a:cs typeface="Adobe Devanagari" panose="02040503050201020203" pitchFamily="18" charset="0"/>
            </a:endParaRPr>
          </a:p>
          <a:p>
            <a:pPr marL="457200" indent="-457200" algn="just">
              <a:buFont typeface="Arial" panose="020B0604020202020204" pitchFamily="34" charset="0"/>
              <a:buChar char="•"/>
            </a:pPr>
            <a:endParaRPr lang="en-US" sz="3200" b="1" dirty="0">
              <a:cs typeface="Adobe Devanagari" panose="02040503050201020203" pitchFamily="18" charset="0"/>
            </a:endParaRPr>
          </a:p>
        </p:txBody>
      </p:sp>
    </p:spTree>
    <p:extLst>
      <p:ext uri="{BB962C8B-B14F-4D97-AF65-F5344CB8AC3E}">
        <p14:creationId xmlns:p14="http://schemas.microsoft.com/office/powerpoint/2010/main" val="76361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E0A175-8FBA-48B0-8DDF-BA5968F2ACCE}"/>
              </a:ext>
            </a:extLst>
          </p:cNvPr>
          <p:cNvSpPr>
            <a:spLocks noGrp="1"/>
          </p:cNvSpPr>
          <p:nvPr>
            <p:ph type="ctrTitle"/>
          </p:nvPr>
        </p:nvSpPr>
        <p:spPr>
          <a:xfrm>
            <a:off x="1493520" y="1061403"/>
            <a:ext cx="9144000" cy="1142535"/>
          </a:xfrm>
        </p:spPr>
        <p:txBody>
          <a:bodyPr>
            <a:normAutofit fontScale="90000"/>
          </a:bodyPr>
          <a:lstStyle/>
          <a:p>
            <a:r>
              <a:rPr lang="en-US" sz="4900" b="1" dirty="0">
                <a:latin typeface="+mn-lt"/>
              </a:rPr>
              <a:t>The Problem</a:t>
            </a:r>
            <a:r>
              <a:rPr lang="en-US" b="1" dirty="0">
                <a:latin typeface="+mn-lt"/>
              </a:rPr>
              <a:t/>
            </a:r>
            <a:br>
              <a:rPr lang="en-US" b="1" dirty="0">
                <a:latin typeface="+mn-lt"/>
              </a:rPr>
            </a:br>
            <a:r>
              <a:rPr lang="en-US" b="1" dirty="0">
                <a:latin typeface="+mn-lt"/>
              </a:rPr>
              <a:t>			</a:t>
            </a:r>
          </a:p>
        </p:txBody>
      </p:sp>
      <p:sp>
        <p:nvSpPr>
          <p:cNvPr id="5" name="Content Placeholder 4">
            <a:extLst>
              <a:ext uri="{FF2B5EF4-FFF2-40B4-BE49-F238E27FC236}">
                <a16:creationId xmlns:a16="http://schemas.microsoft.com/office/drawing/2014/main" xmlns="" id="{DE32868B-08CD-42A3-8B7B-CF048D3B1613}"/>
              </a:ext>
            </a:extLst>
          </p:cNvPr>
          <p:cNvSpPr>
            <a:spLocks noGrp="1"/>
          </p:cNvSpPr>
          <p:nvPr>
            <p:ph type="subTitle" idx="1"/>
          </p:nvPr>
        </p:nvSpPr>
        <p:spPr>
          <a:xfrm>
            <a:off x="1500554" y="1693630"/>
            <a:ext cx="9144000" cy="4656406"/>
          </a:xfrm>
        </p:spPr>
        <p:txBody>
          <a:bodyPr anchor="ctr">
            <a:normAutofit fontScale="92500" lnSpcReduction="10000"/>
          </a:bodyPr>
          <a:lstStyle/>
          <a:p>
            <a:pPr marL="457200" indent="-457200" algn="just">
              <a:buFont typeface="Arial" panose="020B0604020202020204" pitchFamily="34" charset="0"/>
              <a:buChar char="•"/>
            </a:pPr>
            <a:endParaRPr lang="en-US" sz="3200" dirty="0">
              <a:cs typeface="Adobe Devanagari" panose="02040503050201020203" pitchFamily="18" charset="0"/>
            </a:endParaRPr>
          </a:p>
          <a:p>
            <a:pPr marL="457200" indent="-457200" algn="just">
              <a:buFont typeface="Arial" panose="020B0604020202020204" pitchFamily="34" charset="0"/>
              <a:buChar char="•"/>
            </a:pPr>
            <a:endParaRPr lang="en-US" sz="3200" dirty="0">
              <a:cs typeface="Adobe Devanagari" panose="02040503050201020203" pitchFamily="18" charset="0"/>
            </a:endParaRPr>
          </a:p>
          <a:p>
            <a:pPr marL="457200" indent="-457200" algn="just">
              <a:buFont typeface="Arial" panose="020B0604020202020204" pitchFamily="34" charset="0"/>
              <a:buChar char="•"/>
            </a:pPr>
            <a:r>
              <a:rPr lang="en-US" sz="3200" dirty="0">
                <a:cs typeface="Adobe Devanagari" panose="02040503050201020203" pitchFamily="18" charset="0"/>
              </a:rPr>
              <a:t>Despite this Uncontroverted Constitutional Authority, States Have Exercised </a:t>
            </a:r>
            <a:r>
              <a:rPr lang="en-US" sz="3200" b="1" dirty="0">
                <a:cs typeface="Adobe Devanagari" panose="02040503050201020203" pitchFamily="18" charset="0"/>
              </a:rPr>
              <a:t>Unfettered</a:t>
            </a:r>
            <a:r>
              <a:rPr lang="en-US" sz="3200" dirty="0">
                <a:cs typeface="Adobe Devanagari" panose="02040503050201020203" pitchFamily="18" charset="0"/>
              </a:rPr>
              <a:t> </a:t>
            </a:r>
            <a:r>
              <a:rPr lang="en-US" sz="3200" b="1" dirty="0">
                <a:cs typeface="Adobe Devanagari" panose="02040503050201020203" pitchFamily="18" charset="0"/>
              </a:rPr>
              <a:t>and Unconstitutional Power Over Distribution of These Funds Taking them from the Veteran Beneficiary and Unlawfully Appropriating them for Other Uses</a:t>
            </a:r>
          </a:p>
          <a:p>
            <a:pPr marL="457200" indent="-457200" algn="just">
              <a:buFont typeface="Arial" panose="020B0604020202020204" pitchFamily="34" charset="0"/>
              <a:buChar char="•"/>
            </a:pPr>
            <a:endParaRPr lang="en-US" sz="3200" b="1" dirty="0">
              <a:cs typeface="Adobe Devanagari" panose="02040503050201020203" pitchFamily="18" charset="0"/>
            </a:endParaRPr>
          </a:p>
          <a:p>
            <a:pPr marL="457200" indent="-457200" algn="just">
              <a:buFont typeface="Arial" panose="020B0604020202020204" pitchFamily="34" charset="0"/>
              <a:buChar char="•"/>
            </a:pPr>
            <a:r>
              <a:rPr lang="en-US" sz="3200" dirty="0">
                <a:cs typeface="Adobe Devanagari" panose="02040503050201020203" pitchFamily="18" charset="0"/>
              </a:rPr>
              <a:t>The Travesty of State Misappropriation Has Been Occurring </a:t>
            </a:r>
            <a:r>
              <a:rPr lang="en-US" sz="3200" b="1" dirty="0">
                <a:cs typeface="Adobe Devanagari" panose="02040503050201020203" pitchFamily="18" charset="0"/>
              </a:rPr>
              <a:t>Since At Least the 1960’s</a:t>
            </a:r>
          </a:p>
          <a:p>
            <a:pPr marL="457200" indent="-457200" algn="just">
              <a:buFont typeface="Arial" panose="020B0604020202020204" pitchFamily="34" charset="0"/>
              <a:buChar char="•"/>
            </a:pPr>
            <a:endParaRPr lang="en-US" sz="3200" dirty="0">
              <a:cs typeface="Adobe Devanagari" panose="02040503050201020203" pitchFamily="18" charset="0"/>
            </a:endParaRPr>
          </a:p>
          <a:p>
            <a:pPr algn="just"/>
            <a:endParaRPr lang="en-US" sz="3200" b="1" dirty="0">
              <a:cs typeface="Adobe Devanagari" panose="02040503050201020203" pitchFamily="18" charset="0"/>
            </a:endParaRPr>
          </a:p>
          <a:p>
            <a:pPr marL="457200" indent="-457200" algn="just">
              <a:buFont typeface="Arial" panose="020B0604020202020204" pitchFamily="34" charset="0"/>
              <a:buChar char="•"/>
            </a:pPr>
            <a:endParaRPr lang="en-US" sz="3200" b="1" dirty="0">
              <a:cs typeface="Adobe Devanagari" panose="02040503050201020203" pitchFamily="18" charset="0"/>
            </a:endParaRPr>
          </a:p>
        </p:txBody>
      </p:sp>
    </p:spTree>
    <p:extLst>
      <p:ext uri="{BB962C8B-B14F-4D97-AF65-F5344CB8AC3E}">
        <p14:creationId xmlns:p14="http://schemas.microsoft.com/office/powerpoint/2010/main" val="60445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782521"/>
          </a:xfrm>
        </p:spPr>
        <p:txBody>
          <a:bodyPr>
            <a:normAutofit fontScale="90000"/>
          </a:bodyPr>
          <a:lstStyle/>
          <a:p>
            <a:pPr algn="ctr"/>
            <a:r>
              <a:rPr lang="en-US" dirty="0"/>
              <a:t> </a:t>
            </a:r>
            <a:r>
              <a:rPr lang="en-US" sz="2800" dirty="0" smtClean="0"/>
              <a:t>OPERATION FIRING FOR EFFECT, INC</a:t>
            </a:r>
            <a:r>
              <a:rPr lang="en-US" sz="2800" dirty="0"/>
              <a:t>.</a:t>
            </a:r>
            <a:r>
              <a:rPr lang="en-US" sz="2800" dirty="0" smtClean="0"/>
              <a:t/>
            </a:r>
            <a:br>
              <a:rPr lang="en-US" sz="2800" dirty="0" smtClean="0"/>
            </a:br>
            <a:r>
              <a:rPr lang="en-US" sz="2800" dirty="0" smtClean="0"/>
              <a:t>Gene D. Simes, President</a:t>
            </a:r>
            <a:br>
              <a:rPr lang="en-US" sz="2800" dirty="0" smtClean="0"/>
            </a:br>
            <a:r>
              <a:rPr lang="en-US" sz="2800" dirty="0" smtClean="0"/>
              <a:t>Presents</a:t>
            </a:r>
            <a:br>
              <a:rPr lang="en-US" sz="2800" dirty="0" smtClean="0"/>
            </a:br>
            <a:r>
              <a:rPr lang="en-US" sz="2800" dirty="0" smtClean="0"/>
              <a:t>Whistle Blowers Exposing </a:t>
            </a:r>
            <a:br>
              <a:rPr lang="en-US" sz="2800" dirty="0" smtClean="0"/>
            </a:br>
            <a:r>
              <a:rPr lang="en-US" dirty="0" smtClean="0"/>
              <a:t/>
            </a:r>
            <a:br>
              <a:rPr lang="en-US" dirty="0" smtClean="0"/>
            </a:br>
            <a:endParaRPr lang="en-US" dirty="0"/>
          </a:p>
        </p:txBody>
      </p:sp>
      <p:sp>
        <p:nvSpPr>
          <p:cNvPr id="3" name="Content Placeholder 2"/>
          <p:cNvSpPr>
            <a:spLocks noGrp="1"/>
          </p:cNvSpPr>
          <p:nvPr>
            <p:ph idx="1"/>
          </p:nvPr>
        </p:nvSpPr>
        <p:spPr>
          <a:xfrm>
            <a:off x="873370" y="2089394"/>
            <a:ext cx="10515600" cy="4351338"/>
          </a:xfrm>
        </p:spPr>
        <p:txBody>
          <a:bodyPr>
            <a:normAutofit fontScale="92500" lnSpcReduction="20000"/>
          </a:bodyPr>
          <a:lstStyle/>
          <a:p>
            <a:r>
              <a:rPr lang="en-US" sz="2000" dirty="0" smtClean="0">
                <a:latin typeface="Arial" panose="020B0604020202020204" pitchFamily="34" charset="0"/>
                <a:cs typeface="Arial" panose="020B0604020202020204" pitchFamily="34" charset="0"/>
              </a:rPr>
              <a:t>Problems:</a:t>
            </a:r>
          </a:p>
          <a:p>
            <a:pPr lvl="1"/>
            <a:r>
              <a:rPr lang="en-US" sz="2000" dirty="0" smtClean="0">
                <a:latin typeface="Arial" panose="020B0604020202020204" pitchFamily="34" charset="0"/>
                <a:cs typeface="Arial" panose="020B0604020202020204" pitchFamily="34" charset="0"/>
              </a:rPr>
              <a:t>Negligence </a:t>
            </a:r>
            <a:r>
              <a:rPr lang="en-US" sz="2000" dirty="0">
                <a:latin typeface="Arial" panose="020B0604020202020204" pitchFamily="34" charset="0"/>
                <a:cs typeface="Arial" panose="020B0604020202020204" pitchFamily="34" charset="0"/>
              </a:rPr>
              <a:t>of the Department Veterans Affairs, Congress, and </a:t>
            </a:r>
            <a:r>
              <a:rPr lang="en-US" sz="2000" dirty="0" smtClean="0">
                <a:latin typeface="Arial" panose="020B0604020202020204" pitchFamily="34" charset="0"/>
                <a:cs typeface="Arial" panose="020B0604020202020204" pitchFamily="34" charset="0"/>
              </a:rPr>
              <a:t>Senate</a:t>
            </a:r>
          </a:p>
          <a:p>
            <a:pPr lvl="1"/>
            <a:r>
              <a:rPr lang="en-US" sz="2000" dirty="0">
                <a:latin typeface="Arial" panose="020B0604020202020204" pitchFamily="34" charset="0"/>
                <a:cs typeface="Arial" panose="020B0604020202020204" pitchFamily="34" charset="0"/>
              </a:rPr>
              <a:t>They have disregarded, overlooked and mismanaged the Veterans Health Care System of the United Stated of </a:t>
            </a:r>
            <a:r>
              <a:rPr lang="en-US" sz="2000" dirty="0" smtClean="0">
                <a:latin typeface="Arial" panose="020B0604020202020204" pitchFamily="34" charset="0"/>
                <a:cs typeface="Arial" panose="020B0604020202020204" pitchFamily="34" charset="0"/>
              </a:rPr>
              <a:t>America</a:t>
            </a:r>
          </a:p>
          <a:p>
            <a:pPr marL="457200" lvl="1" indent="0">
              <a:buNone/>
            </a:pPr>
            <a:endParaRPr lang="en-US" sz="2000" dirty="0" smtClean="0">
              <a:latin typeface="Arial" panose="020B0604020202020204" pitchFamily="34" charset="0"/>
              <a:cs typeface="Arial" panose="020B0604020202020204" pitchFamily="34" charset="0"/>
            </a:endParaRPr>
          </a:p>
          <a:p>
            <a:pPr marL="457200" lvl="1" indent="-457200">
              <a:buNone/>
            </a:pPr>
            <a:r>
              <a:rPr lang="en-US" sz="2000" dirty="0" smtClean="0">
                <a:latin typeface="Arial" panose="020B0604020202020204" pitchFamily="34" charset="0"/>
                <a:cs typeface="Arial" panose="020B0604020202020204" pitchFamily="34" charset="0"/>
              </a:rPr>
              <a:t>Goal:</a:t>
            </a:r>
          </a:p>
          <a:p>
            <a:pPr marL="228600" lvl="1"/>
            <a:r>
              <a:rPr lang="en-US" sz="2000" dirty="0">
                <a:latin typeface="Arial" panose="020B0604020202020204" pitchFamily="34" charset="0"/>
                <a:cs typeface="Arial" panose="020B0604020202020204" pitchFamily="34" charset="0"/>
              </a:rPr>
              <a:t>Investigate the issues brought before you by </a:t>
            </a:r>
            <a:r>
              <a:rPr lang="en-US" sz="2000" dirty="0" err="1">
                <a:latin typeface="Arial" panose="020B0604020202020204" pitchFamily="34" charset="0"/>
                <a:cs typeface="Arial" panose="020B0604020202020204" pitchFamily="34" charset="0"/>
              </a:rPr>
              <a:t>OFFE</a:t>
            </a:r>
            <a:r>
              <a:rPr lang="en-US" sz="2000" dirty="0">
                <a:latin typeface="Arial" panose="020B0604020202020204" pitchFamily="34" charset="0"/>
                <a:cs typeface="Arial" panose="020B0604020202020204" pitchFamily="34" charset="0"/>
              </a:rPr>
              <a:t> and hold accountable those who have not maintained their promise to uphold their appointed duties as Federal Service Agents. </a:t>
            </a:r>
          </a:p>
          <a:p>
            <a:pPr marL="0" lvl="1" indent="0">
              <a:buNone/>
            </a:pPr>
            <a:endParaRPr lang="en-US" sz="2000" dirty="0" smtClean="0">
              <a:latin typeface="Arial" panose="020B0604020202020204" pitchFamily="34" charset="0"/>
              <a:cs typeface="Arial" panose="020B0604020202020204" pitchFamily="34" charset="0"/>
            </a:endParaRPr>
          </a:p>
          <a:p>
            <a:pPr marL="0" lvl="1" indent="0">
              <a:buNone/>
            </a:pPr>
            <a:r>
              <a:rPr lang="en-US" sz="2000" b="1" dirty="0">
                <a:latin typeface="Arial" panose="020B0604020202020204" pitchFamily="34" charset="0"/>
                <a:cs typeface="Arial" panose="020B0604020202020204" pitchFamily="34" charset="0"/>
              </a:rPr>
              <a:t>Objective: 	</a:t>
            </a:r>
            <a:endParaRPr lang="en-US" sz="2000" b="1" dirty="0" smtClean="0">
              <a:latin typeface="Arial" panose="020B0604020202020204" pitchFamily="34" charset="0"/>
              <a:cs typeface="Arial" panose="020B0604020202020204" pitchFamily="34" charset="0"/>
            </a:endParaRPr>
          </a:p>
          <a:p>
            <a:pPr marL="285750" lvl="1" indent="-285750"/>
            <a:r>
              <a:rPr lang="en-US" sz="2000" dirty="0" smtClean="0">
                <a:latin typeface="Arial" panose="020B0604020202020204" pitchFamily="34" charset="0"/>
                <a:cs typeface="Arial" panose="020B0604020202020204" pitchFamily="34" charset="0"/>
              </a:rPr>
              <a:t>Release </a:t>
            </a:r>
            <a:r>
              <a:rPr lang="en-US" sz="2000" dirty="0">
                <a:latin typeface="Arial" panose="020B0604020202020204" pitchFamily="34" charset="0"/>
                <a:cs typeface="Arial" panose="020B0604020202020204" pitchFamily="34" charset="0"/>
              </a:rPr>
              <a:t>the Secretary of Veterans Affairs and all current Directors from their appointed positions for their mismanagement and failure to fulfill their appointed duties. </a:t>
            </a:r>
          </a:p>
          <a:p>
            <a:pPr marL="0" lvl="1" indent="0">
              <a:buNone/>
            </a:pPr>
            <a:endParaRPr lang="en-US" sz="1800" dirty="0"/>
          </a:p>
          <a:p>
            <a:endParaRPr lang="en-US" dirty="0"/>
          </a:p>
          <a:p>
            <a:pPr marL="0" indent="0">
              <a:buNone/>
            </a:pPr>
            <a:r>
              <a:rPr lang="en-US" dirty="0"/>
              <a:t>       </a:t>
            </a:r>
          </a:p>
        </p:txBody>
      </p:sp>
    </p:spTree>
    <p:extLst>
      <p:ext uri="{BB962C8B-B14F-4D97-AF65-F5344CB8AC3E}">
        <p14:creationId xmlns:p14="http://schemas.microsoft.com/office/powerpoint/2010/main" val="8330716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E0A175-8FBA-48B0-8DDF-BA5968F2ACCE}"/>
              </a:ext>
            </a:extLst>
          </p:cNvPr>
          <p:cNvSpPr>
            <a:spLocks noGrp="1"/>
          </p:cNvSpPr>
          <p:nvPr>
            <p:ph type="ctrTitle"/>
          </p:nvPr>
        </p:nvSpPr>
        <p:spPr>
          <a:xfrm>
            <a:off x="1524000" y="1122363"/>
            <a:ext cx="9144000" cy="1142535"/>
          </a:xfrm>
        </p:spPr>
        <p:txBody>
          <a:bodyPr>
            <a:normAutofit fontScale="90000"/>
          </a:bodyPr>
          <a:lstStyle/>
          <a:p>
            <a:r>
              <a:rPr lang="en-US" sz="4900" b="1" dirty="0">
                <a:latin typeface="+mn-lt"/>
              </a:rPr>
              <a:t>An Existential Threat to Veterans Benefits</a:t>
            </a:r>
            <a:r>
              <a:rPr lang="en-US" b="1" dirty="0">
                <a:latin typeface="+mn-lt"/>
              </a:rPr>
              <a:t/>
            </a:r>
            <a:br>
              <a:rPr lang="en-US" b="1" dirty="0">
                <a:latin typeface="+mn-lt"/>
              </a:rPr>
            </a:br>
            <a:endParaRPr lang="en-US" b="1" dirty="0">
              <a:latin typeface="+mn-lt"/>
            </a:endParaRPr>
          </a:p>
        </p:txBody>
      </p:sp>
      <p:sp>
        <p:nvSpPr>
          <p:cNvPr id="5" name="Content Placeholder 4">
            <a:extLst>
              <a:ext uri="{FF2B5EF4-FFF2-40B4-BE49-F238E27FC236}">
                <a16:creationId xmlns:a16="http://schemas.microsoft.com/office/drawing/2014/main" xmlns="" id="{DE32868B-08CD-42A3-8B7B-CF048D3B1613}"/>
              </a:ext>
            </a:extLst>
          </p:cNvPr>
          <p:cNvSpPr>
            <a:spLocks noGrp="1"/>
          </p:cNvSpPr>
          <p:nvPr>
            <p:ph type="subTitle" idx="1"/>
          </p:nvPr>
        </p:nvSpPr>
        <p:spPr>
          <a:xfrm>
            <a:off x="1524000" y="1364566"/>
            <a:ext cx="9144000" cy="4656406"/>
          </a:xfrm>
        </p:spPr>
        <p:txBody>
          <a:bodyPr anchor="ctr">
            <a:normAutofit/>
          </a:bodyPr>
          <a:lstStyle/>
          <a:p>
            <a:pPr marL="457200" indent="-457200" algn="just">
              <a:buFont typeface="Arial" panose="020B0604020202020204" pitchFamily="34" charset="0"/>
              <a:buChar char="•"/>
            </a:pPr>
            <a:r>
              <a:rPr lang="en-US" sz="3200" dirty="0">
                <a:cs typeface="Adobe Devanagari" panose="02040503050201020203" pitchFamily="18" charset="0"/>
              </a:rPr>
              <a:t>This has </a:t>
            </a:r>
            <a:r>
              <a:rPr lang="en-US" sz="3200" b="1" dirty="0">
                <a:cs typeface="Adobe Devanagari" panose="02040503050201020203" pitchFamily="18" charset="0"/>
              </a:rPr>
              <a:t>Caused a Systemic Destruction of the Ability of Veterans (Especially Disabled Veterans) to Sustain Themselves </a:t>
            </a:r>
            <a:r>
              <a:rPr lang="en-US" sz="3200" dirty="0">
                <a:cs typeface="Adobe Devanagari" panose="02040503050201020203" pitchFamily="18" charset="0"/>
              </a:rPr>
              <a:t>and Their Families</a:t>
            </a:r>
          </a:p>
          <a:p>
            <a:pPr marL="457200" indent="-457200" algn="just">
              <a:buFont typeface="Arial" panose="020B0604020202020204" pitchFamily="34" charset="0"/>
              <a:buChar char="•"/>
            </a:pPr>
            <a:endParaRPr lang="en-US" sz="3200" dirty="0">
              <a:cs typeface="Adobe Devanagari" panose="02040503050201020203" pitchFamily="18" charset="0"/>
            </a:endParaRPr>
          </a:p>
          <a:p>
            <a:pPr marL="457200" indent="-457200" algn="l">
              <a:buFont typeface="Arial" panose="020B0604020202020204" pitchFamily="34" charset="0"/>
              <a:buChar char="•"/>
            </a:pPr>
            <a:r>
              <a:rPr lang="en-US" sz="3200" dirty="0">
                <a:cs typeface="Adobe Devanagari" panose="02040503050201020203" pitchFamily="18" charset="0"/>
              </a:rPr>
              <a:t>A Greater Tragedy is the Effects this has had on </a:t>
            </a:r>
            <a:r>
              <a:rPr lang="en-US" sz="3200" dirty="0" smtClean="0">
                <a:cs typeface="Adobe Devanagari" panose="02040503050201020203" pitchFamily="18" charset="0"/>
              </a:rPr>
              <a:t> </a:t>
            </a:r>
            <a:r>
              <a:rPr lang="en-US" sz="3200" b="1" dirty="0" smtClean="0">
                <a:cs typeface="Adobe Devanagari" panose="02040503050201020203" pitchFamily="18" charset="0"/>
              </a:rPr>
              <a:t>Homelessness</a:t>
            </a:r>
            <a:r>
              <a:rPr lang="en-US" sz="3200" b="1" dirty="0">
                <a:cs typeface="Adobe Devanagari" panose="02040503050201020203" pitchFamily="18" charset="0"/>
              </a:rPr>
              <a:t>, Destitution, Drug and Alcohol Abuse, Criminality, Incarceration, and In Too Many Cases, Suicide</a:t>
            </a:r>
          </a:p>
        </p:txBody>
      </p:sp>
    </p:spTree>
    <p:extLst>
      <p:ext uri="{BB962C8B-B14F-4D97-AF65-F5344CB8AC3E}">
        <p14:creationId xmlns:p14="http://schemas.microsoft.com/office/powerpoint/2010/main" val="394754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7BE65F-6FB9-4160-92F6-EA03987525A5}"/>
              </a:ext>
            </a:extLst>
          </p:cNvPr>
          <p:cNvSpPr>
            <a:spLocks noGrp="1"/>
          </p:cNvSpPr>
          <p:nvPr>
            <p:ph type="title"/>
          </p:nvPr>
        </p:nvSpPr>
        <p:spPr>
          <a:xfrm>
            <a:off x="838200" y="365125"/>
            <a:ext cx="10515600" cy="732155"/>
          </a:xfrm>
        </p:spPr>
        <p:txBody>
          <a:bodyPr>
            <a:normAutofit/>
          </a:bodyPr>
          <a:lstStyle/>
          <a:p>
            <a:pPr algn="ctr"/>
            <a:r>
              <a:rPr lang="en-US" b="1" dirty="0">
                <a:latin typeface="+mn-lt"/>
                <a:cs typeface="Adobe Devanagari" panose="02040503050201020203" pitchFamily="18" charset="0"/>
              </a:rPr>
              <a:t>An Existential Threat to Veterans’ Benefits</a:t>
            </a:r>
          </a:p>
        </p:txBody>
      </p:sp>
      <p:sp>
        <p:nvSpPr>
          <p:cNvPr id="3" name="Content Placeholder 2">
            <a:extLst>
              <a:ext uri="{FF2B5EF4-FFF2-40B4-BE49-F238E27FC236}">
                <a16:creationId xmlns:a16="http://schemas.microsoft.com/office/drawing/2014/main" xmlns="" id="{ED758C45-63D0-4A0B-B919-C83F4F4C905E}"/>
              </a:ext>
            </a:extLst>
          </p:cNvPr>
          <p:cNvSpPr>
            <a:spLocks noGrp="1"/>
          </p:cNvSpPr>
          <p:nvPr>
            <p:ph idx="1"/>
          </p:nvPr>
        </p:nvSpPr>
        <p:spPr>
          <a:xfrm>
            <a:off x="838200" y="1252025"/>
            <a:ext cx="10515600" cy="4924938"/>
          </a:xfrm>
        </p:spPr>
        <p:txBody>
          <a:bodyPr>
            <a:normAutofit fontScale="92500" lnSpcReduction="10000"/>
          </a:bodyPr>
          <a:lstStyle/>
          <a:p>
            <a:pPr algn="just"/>
            <a:r>
              <a:rPr lang="en-US" dirty="0">
                <a:cs typeface="Adobe Devanagari" panose="02040503050201020203" pitchFamily="18" charset="0"/>
              </a:rPr>
              <a:t>This Misappropriation Occurs Primarily in the Form of Unconstitutional State Court Orders Diverting these Monies for Distribution</a:t>
            </a:r>
          </a:p>
          <a:p>
            <a:pPr algn="just"/>
            <a:r>
              <a:rPr lang="en-US" b="1" dirty="0">
                <a:cs typeface="Adobe Devanagari" panose="02040503050201020203" pitchFamily="18" charset="0"/>
              </a:rPr>
              <a:t>F</a:t>
            </a:r>
            <a:r>
              <a:rPr lang="en-US" sz="2800" b="1" dirty="0">
                <a:cs typeface="Adobe Devanagari" panose="02040503050201020203" pitchFamily="18" charset="0"/>
              </a:rPr>
              <a:t>orced payments and benefits to non-designated, non-entitled beneficiaries (bankruptcy, estates, former spouses, non-designated beneficiaries</a:t>
            </a:r>
            <a:r>
              <a:rPr lang="en-US" sz="2800" dirty="0">
                <a:cs typeface="Adobe Devanagari" panose="02040503050201020203" pitchFamily="18" charset="0"/>
              </a:rPr>
              <a:t>;</a:t>
            </a:r>
          </a:p>
          <a:p>
            <a:pPr algn="just"/>
            <a:r>
              <a:rPr lang="en-US" b="1" dirty="0">
                <a:cs typeface="Adobe Devanagari" panose="02040503050201020203" pitchFamily="18" charset="0"/>
              </a:rPr>
              <a:t>M</a:t>
            </a:r>
            <a:r>
              <a:rPr lang="en-US" sz="2800" b="1" dirty="0">
                <a:cs typeface="Adobe Devanagari" panose="02040503050201020203" pitchFamily="18" charset="0"/>
              </a:rPr>
              <a:t>arital property divisions on divorce of the servicemember and his or her spouse</a:t>
            </a:r>
            <a:r>
              <a:rPr lang="en-US" sz="2800" dirty="0">
                <a:cs typeface="Adobe Devanagari" panose="02040503050201020203" pitchFamily="18" charset="0"/>
              </a:rPr>
              <a:t>;</a:t>
            </a:r>
          </a:p>
          <a:p>
            <a:pPr algn="just"/>
            <a:r>
              <a:rPr lang="en-US" b="1" dirty="0">
                <a:cs typeface="Adobe Devanagari" panose="02040503050201020203" pitchFamily="18" charset="0"/>
              </a:rPr>
              <a:t>Using VA disability benefits for alimony or spousal support, and child support</a:t>
            </a:r>
            <a:r>
              <a:rPr lang="en-US" dirty="0">
                <a:cs typeface="Adobe Devanagari" panose="02040503050201020203" pitchFamily="18" charset="0"/>
              </a:rPr>
              <a:t>;</a:t>
            </a:r>
          </a:p>
          <a:p>
            <a:pPr algn="just"/>
            <a:r>
              <a:rPr lang="en-US" dirty="0">
                <a:cs typeface="Adobe Devanagari" panose="02040503050201020203" pitchFamily="18" charset="0"/>
              </a:rPr>
              <a:t>A</a:t>
            </a:r>
            <a:r>
              <a:rPr lang="en-US" sz="2800" dirty="0">
                <a:cs typeface="Adobe Devanagari" panose="02040503050201020203" pitchFamily="18" charset="0"/>
              </a:rPr>
              <a:t>ttorneys fees to pay for </a:t>
            </a:r>
            <a:r>
              <a:rPr lang="en-US" dirty="0">
                <a:cs typeface="Adobe Devanagari" panose="02040503050201020203" pitchFamily="18" charset="0"/>
              </a:rPr>
              <a:t>opposing parties’ legal counsel (this even when veterans cannot themselves afford to pay an attorney and no legal service organization (LSO) is compensated for assisting in these domestic law matters)</a:t>
            </a:r>
            <a:endParaRPr lang="en-US" sz="2800" dirty="0">
              <a:cs typeface="Adobe Devanagari" panose="02040503050201020203" pitchFamily="18" charset="0"/>
            </a:endParaRPr>
          </a:p>
        </p:txBody>
      </p:sp>
    </p:spTree>
    <p:extLst>
      <p:ext uri="{BB962C8B-B14F-4D97-AF65-F5344CB8AC3E}">
        <p14:creationId xmlns:p14="http://schemas.microsoft.com/office/powerpoint/2010/main" val="297968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7BE65F-6FB9-4160-92F6-EA03987525A5}"/>
              </a:ext>
            </a:extLst>
          </p:cNvPr>
          <p:cNvSpPr>
            <a:spLocks noGrp="1"/>
          </p:cNvSpPr>
          <p:nvPr>
            <p:ph type="title"/>
          </p:nvPr>
        </p:nvSpPr>
        <p:spPr>
          <a:xfrm>
            <a:off x="838200" y="365125"/>
            <a:ext cx="10515600" cy="732155"/>
          </a:xfrm>
        </p:spPr>
        <p:txBody>
          <a:bodyPr>
            <a:normAutofit/>
          </a:bodyPr>
          <a:lstStyle/>
          <a:p>
            <a:pPr algn="ctr"/>
            <a:r>
              <a:rPr lang="en-US" b="1" dirty="0">
                <a:latin typeface="+mn-lt"/>
                <a:cs typeface="Adobe Devanagari" panose="02040503050201020203" pitchFamily="18" charset="0"/>
              </a:rPr>
              <a:t>An Existential Threat to Veterans’ Benefits</a:t>
            </a:r>
          </a:p>
        </p:txBody>
      </p:sp>
      <p:sp>
        <p:nvSpPr>
          <p:cNvPr id="3" name="Content Placeholder 2">
            <a:extLst>
              <a:ext uri="{FF2B5EF4-FFF2-40B4-BE49-F238E27FC236}">
                <a16:creationId xmlns:a16="http://schemas.microsoft.com/office/drawing/2014/main" xmlns="" id="{ED758C45-63D0-4A0B-B919-C83F4F4C905E}"/>
              </a:ext>
            </a:extLst>
          </p:cNvPr>
          <p:cNvSpPr>
            <a:spLocks noGrp="1"/>
          </p:cNvSpPr>
          <p:nvPr>
            <p:ph idx="1"/>
          </p:nvPr>
        </p:nvSpPr>
        <p:spPr>
          <a:xfrm>
            <a:off x="838200" y="1252025"/>
            <a:ext cx="10515600" cy="4924938"/>
          </a:xfrm>
        </p:spPr>
        <p:txBody>
          <a:bodyPr>
            <a:normAutofit/>
          </a:bodyPr>
          <a:lstStyle/>
          <a:p>
            <a:pPr algn="just"/>
            <a:r>
              <a:rPr lang="en-US" dirty="0">
                <a:cs typeface="Adobe Devanagari" panose="02040503050201020203" pitchFamily="18" charset="0"/>
              </a:rPr>
              <a:t>Under the guise of a flawed premise in matters concerning a conflict between states’ rights and exercise by Congress of its </a:t>
            </a:r>
            <a:r>
              <a:rPr lang="en-US" b="1" i="1" dirty="0">
                <a:cs typeface="Adobe Devanagari" panose="02040503050201020203" pitchFamily="18" charset="0"/>
              </a:rPr>
              <a:t>enumerated </a:t>
            </a:r>
            <a:r>
              <a:rPr lang="en-US" dirty="0">
                <a:cs typeface="Adobe Devanagari" panose="02040503050201020203" pitchFamily="18" charset="0"/>
              </a:rPr>
              <a:t>Article I military powers, the states claim that they have primary authority over domestic law matters.</a:t>
            </a:r>
          </a:p>
          <a:p>
            <a:pPr algn="just"/>
            <a:r>
              <a:rPr lang="en-US" dirty="0">
                <a:cs typeface="Adobe Devanagari" panose="02040503050201020203" pitchFamily="18" charset="0"/>
              </a:rPr>
              <a:t>OFFE asserts that </a:t>
            </a:r>
            <a:r>
              <a:rPr lang="en-US" b="1" dirty="0">
                <a:cs typeface="Adobe Devanagari" panose="02040503050201020203" pitchFamily="18" charset="0"/>
              </a:rPr>
              <a:t>states do not have such rights when it comes to the Enumerated Article I Military Powers of Congress</a:t>
            </a:r>
            <a:r>
              <a:rPr lang="en-US" dirty="0">
                <a:cs typeface="Adobe Devanagari" panose="02040503050201020203" pitchFamily="18" charset="0"/>
              </a:rPr>
              <a:t>.</a:t>
            </a:r>
          </a:p>
        </p:txBody>
      </p:sp>
    </p:spTree>
    <p:extLst>
      <p:ext uri="{BB962C8B-B14F-4D97-AF65-F5344CB8AC3E}">
        <p14:creationId xmlns:p14="http://schemas.microsoft.com/office/powerpoint/2010/main" val="183575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7BE65F-6FB9-4160-92F6-EA03987525A5}"/>
              </a:ext>
            </a:extLst>
          </p:cNvPr>
          <p:cNvSpPr>
            <a:spLocks noGrp="1"/>
          </p:cNvSpPr>
          <p:nvPr>
            <p:ph type="title"/>
          </p:nvPr>
        </p:nvSpPr>
        <p:spPr>
          <a:xfrm>
            <a:off x="838200" y="365125"/>
            <a:ext cx="10515600" cy="732155"/>
          </a:xfrm>
        </p:spPr>
        <p:txBody>
          <a:bodyPr>
            <a:normAutofit/>
          </a:bodyPr>
          <a:lstStyle/>
          <a:p>
            <a:pPr algn="ctr"/>
            <a:r>
              <a:rPr lang="en-US" b="1" dirty="0">
                <a:latin typeface="+mn-lt"/>
                <a:cs typeface="Adobe Devanagari" panose="02040503050201020203" pitchFamily="18" charset="0"/>
              </a:rPr>
              <a:t>An Existential Threat to Veterans’ Benefits</a:t>
            </a:r>
          </a:p>
        </p:txBody>
      </p:sp>
      <p:sp>
        <p:nvSpPr>
          <p:cNvPr id="3" name="Content Placeholder 2">
            <a:extLst>
              <a:ext uri="{FF2B5EF4-FFF2-40B4-BE49-F238E27FC236}">
                <a16:creationId xmlns:a16="http://schemas.microsoft.com/office/drawing/2014/main" xmlns="" id="{ED758C45-63D0-4A0B-B919-C83F4F4C905E}"/>
              </a:ext>
            </a:extLst>
          </p:cNvPr>
          <p:cNvSpPr>
            <a:spLocks noGrp="1"/>
          </p:cNvSpPr>
          <p:nvPr>
            <p:ph idx="1"/>
          </p:nvPr>
        </p:nvSpPr>
        <p:spPr>
          <a:xfrm>
            <a:off x="838200" y="1252025"/>
            <a:ext cx="10515600" cy="4924938"/>
          </a:xfrm>
        </p:spPr>
        <p:txBody>
          <a:bodyPr>
            <a:normAutofit/>
          </a:bodyPr>
          <a:lstStyle/>
          <a:p>
            <a:pPr algn="just"/>
            <a:r>
              <a:rPr lang="en-US" dirty="0">
                <a:cs typeface="Adobe Devanagari" panose="02040503050201020203" pitchFamily="18" charset="0"/>
              </a:rPr>
              <a:t>The primary source for this flawed premise can best be summed up by the United States Supreme Court’s statement in the case of </a:t>
            </a:r>
            <a:r>
              <a:rPr lang="en-US" i="1" dirty="0">
                <a:cs typeface="Adobe Devanagari" panose="02040503050201020203" pitchFamily="18" charset="0"/>
              </a:rPr>
              <a:t>McCarty v. McCarty</a:t>
            </a:r>
            <a:r>
              <a:rPr lang="en-US" dirty="0">
                <a:cs typeface="Adobe Devanagari" panose="02040503050201020203" pitchFamily="18" charset="0"/>
              </a:rPr>
              <a:t>, 453 U.S. 210 (1981). There, the Court stated:</a:t>
            </a:r>
          </a:p>
          <a:p>
            <a:pPr marL="0" indent="0" algn="just">
              <a:buNone/>
            </a:pPr>
            <a:endParaRPr lang="en-US" dirty="0">
              <a:cs typeface="Adobe Devanagari" panose="02040503050201020203" pitchFamily="18" charset="0"/>
            </a:endParaRPr>
          </a:p>
          <a:p>
            <a:pPr marL="457200" lvl="1" indent="0" algn="just">
              <a:buNone/>
            </a:pPr>
            <a:r>
              <a:rPr lang="en-US" sz="2800" dirty="0">
                <a:cs typeface="Adobe Devanagari" panose="02040503050201020203" pitchFamily="18" charset="0"/>
              </a:rPr>
              <a:t>This Court repeatedly has recognized that “‘[the] whole subject of the domestic relations of husband and wife . . . belongs to the laws of the States and not to the laws of the United States.’” </a:t>
            </a:r>
            <a:r>
              <a:rPr lang="en-US" sz="2800" i="1" dirty="0" err="1">
                <a:cs typeface="Adobe Devanagari" panose="02040503050201020203" pitchFamily="18" charset="0"/>
              </a:rPr>
              <a:t>Hisquierdo</a:t>
            </a:r>
            <a:r>
              <a:rPr lang="en-US" sz="2800" dirty="0">
                <a:cs typeface="Adobe Devanagari" panose="02040503050201020203" pitchFamily="18" charset="0"/>
              </a:rPr>
              <a:t>[ </a:t>
            </a:r>
            <a:r>
              <a:rPr lang="en-US" sz="2800" i="1" dirty="0">
                <a:cs typeface="Adobe Devanagari" panose="02040503050201020203" pitchFamily="18" charset="0"/>
              </a:rPr>
              <a:t>v. </a:t>
            </a:r>
            <a:r>
              <a:rPr lang="en-US" sz="2800" i="1" dirty="0" err="1">
                <a:cs typeface="Adobe Devanagari" panose="02040503050201020203" pitchFamily="18" charset="0"/>
              </a:rPr>
              <a:t>Hisquierdo</a:t>
            </a:r>
            <a:r>
              <a:rPr lang="en-US" sz="2800" i="1" dirty="0">
                <a:cs typeface="Adobe Devanagari" panose="02040503050201020203" pitchFamily="18" charset="0"/>
              </a:rPr>
              <a:t>]</a:t>
            </a:r>
            <a:r>
              <a:rPr lang="en-US" sz="2800" dirty="0">
                <a:cs typeface="Adobe Devanagari" panose="02040503050201020203" pitchFamily="18" charset="0"/>
              </a:rPr>
              <a:t>,</a:t>
            </a:r>
            <a:r>
              <a:rPr lang="en-US" sz="2800" i="1" dirty="0">
                <a:cs typeface="Adobe Devanagari" panose="02040503050201020203" pitchFamily="18" charset="0"/>
              </a:rPr>
              <a:t> </a:t>
            </a:r>
            <a:r>
              <a:rPr lang="en-US" sz="2800" dirty="0">
                <a:cs typeface="Adobe Devanagari" panose="02040503050201020203" pitchFamily="18" charset="0"/>
              </a:rPr>
              <a:t>439 U.S. at 581, quoting </a:t>
            </a:r>
            <a:r>
              <a:rPr lang="en-US" sz="2800" i="1" dirty="0">
                <a:cs typeface="Adobe Devanagari" panose="02040503050201020203" pitchFamily="18" charset="0"/>
              </a:rPr>
              <a:t>In re Burrus, </a:t>
            </a:r>
            <a:r>
              <a:rPr lang="en-US" sz="2800" dirty="0">
                <a:cs typeface="Adobe Devanagari" panose="02040503050201020203" pitchFamily="18" charset="0"/>
              </a:rPr>
              <a:t>136 U.S. 586, 593-594 (1890). “[state] family and family-property law must do ‘major damage’ to ‘clear and substantial’ federal interests before the Supremacy Clause will demand that state law be overridden.” </a:t>
            </a:r>
            <a:r>
              <a:rPr lang="en-US" sz="2800" i="1" dirty="0" err="1">
                <a:cs typeface="Adobe Devanagari" panose="02040503050201020203" pitchFamily="18" charset="0"/>
              </a:rPr>
              <a:t>Hisquierdo</a:t>
            </a:r>
            <a:r>
              <a:rPr lang="en-US" sz="2800" dirty="0">
                <a:cs typeface="Adobe Devanagari" panose="02040503050201020203" pitchFamily="18" charset="0"/>
              </a:rPr>
              <a:t>, 439 U.S., at 581</a:t>
            </a:r>
            <a:r>
              <a:rPr lang="en-US" sz="2800" dirty="0"/>
              <a:t>.</a:t>
            </a:r>
            <a:endParaRPr lang="en-US" dirty="0">
              <a:cs typeface="Adobe Devanagari" panose="02040503050201020203" pitchFamily="18" charset="0"/>
            </a:endParaRPr>
          </a:p>
        </p:txBody>
      </p:sp>
    </p:spTree>
    <p:extLst>
      <p:ext uri="{BB962C8B-B14F-4D97-AF65-F5344CB8AC3E}">
        <p14:creationId xmlns:p14="http://schemas.microsoft.com/office/powerpoint/2010/main" val="319767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7BE65F-6FB9-4160-92F6-EA03987525A5}"/>
              </a:ext>
            </a:extLst>
          </p:cNvPr>
          <p:cNvSpPr>
            <a:spLocks noGrp="1"/>
          </p:cNvSpPr>
          <p:nvPr>
            <p:ph type="title"/>
          </p:nvPr>
        </p:nvSpPr>
        <p:spPr>
          <a:xfrm>
            <a:off x="838200" y="365125"/>
            <a:ext cx="10515600" cy="732155"/>
          </a:xfrm>
        </p:spPr>
        <p:txBody>
          <a:bodyPr>
            <a:normAutofit/>
          </a:bodyPr>
          <a:lstStyle/>
          <a:p>
            <a:pPr algn="ctr"/>
            <a:r>
              <a:rPr lang="en-US" b="1" dirty="0">
                <a:latin typeface="+mn-lt"/>
                <a:cs typeface="Adobe Devanagari" panose="02040503050201020203" pitchFamily="18" charset="0"/>
              </a:rPr>
              <a:t>An Existential Threat to Veterans’ Benefits</a:t>
            </a:r>
          </a:p>
        </p:txBody>
      </p:sp>
      <p:sp>
        <p:nvSpPr>
          <p:cNvPr id="3" name="Content Placeholder 2">
            <a:extLst>
              <a:ext uri="{FF2B5EF4-FFF2-40B4-BE49-F238E27FC236}">
                <a16:creationId xmlns:a16="http://schemas.microsoft.com/office/drawing/2014/main" xmlns="" id="{ED758C45-63D0-4A0B-B919-C83F4F4C905E}"/>
              </a:ext>
            </a:extLst>
          </p:cNvPr>
          <p:cNvSpPr>
            <a:spLocks noGrp="1"/>
          </p:cNvSpPr>
          <p:nvPr>
            <p:ph idx="1"/>
          </p:nvPr>
        </p:nvSpPr>
        <p:spPr>
          <a:xfrm>
            <a:off x="838200" y="1252025"/>
            <a:ext cx="10515600" cy="4924938"/>
          </a:xfrm>
        </p:spPr>
        <p:txBody>
          <a:bodyPr>
            <a:normAutofit/>
          </a:bodyPr>
          <a:lstStyle/>
          <a:p>
            <a:pPr algn="just"/>
            <a:r>
              <a:rPr lang="en-US" dirty="0">
                <a:cs typeface="Adobe Devanagari" panose="02040503050201020203" pitchFamily="18" charset="0"/>
              </a:rPr>
              <a:t>The Court continued:</a:t>
            </a:r>
          </a:p>
          <a:p>
            <a:pPr marL="0" indent="0" algn="just">
              <a:buNone/>
            </a:pPr>
            <a:endParaRPr lang="en-US" dirty="0">
              <a:cs typeface="Adobe Devanagari" panose="02040503050201020203" pitchFamily="18" charset="0"/>
            </a:endParaRPr>
          </a:p>
          <a:p>
            <a:pPr marL="457200" lvl="1" indent="0" algn="just">
              <a:buNone/>
            </a:pPr>
            <a:r>
              <a:rPr lang="en-US" sz="2800" dirty="0">
                <a:cs typeface="Adobe Devanagari" panose="02040503050201020203" pitchFamily="18" charset="0"/>
              </a:rPr>
              <a:t>“[Thus,] [state] family and family-property law must do ‘major damage’ to ‘clear and substantial’ federal interests before the Supremacy Clause will demand that state law be overridden. </a:t>
            </a:r>
            <a:r>
              <a:rPr lang="en-US" sz="2800" i="1" dirty="0" err="1">
                <a:cs typeface="Adobe Devanagari" panose="02040503050201020203" pitchFamily="18" charset="0"/>
              </a:rPr>
              <a:t>Hisquierdo</a:t>
            </a:r>
            <a:r>
              <a:rPr lang="en-US" sz="2800" dirty="0">
                <a:cs typeface="Adobe Devanagari" panose="02040503050201020203" pitchFamily="18" charset="0"/>
              </a:rPr>
              <a:t>, 439 U.S., at 581.”</a:t>
            </a:r>
            <a:endParaRPr lang="en-US" dirty="0">
              <a:cs typeface="Adobe Devanagari" panose="02040503050201020203" pitchFamily="18" charset="0"/>
            </a:endParaRPr>
          </a:p>
        </p:txBody>
      </p:sp>
    </p:spTree>
    <p:extLst>
      <p:ext uri="{BB962C8B-B14F-4D97-AF65-F5344CB8AC3E}">
        <p14:creationId xmlns:p14="http://schemas.microsoft.com/office/powerpoint/2010/main" val="16625773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7BE65F-6FB9-4160-92F6-EA03987525A5}"/>
              </a:ext>
            </a:extLst>
          </p:cNvPr>
          <p:cNvSpPr>
            <a:spLocks noGrp="1"/>
          </p:cNvSpPr>
          <p:nvPr>
            <p:ph type="title"/>
          </p:nvPr>
        </p:nvSpPr>
        <p:spPr>
          <a:xfrm>
            <a:off x="838200" y="365125"/>
            <a:ext cx="10515600" cy="732155"/>
          </a:xfrm>
        </p:spPr>
        <p:txBody>
          <a:bodyPr>
            <a:normAutofit/>
          </a:bodyPr>
          <a:lstStyle/>
          <a:p>
            <a:pPr algn="ctr"/>
            <a:r>
              <a:rPr lang="en-US" b="1" dirty="0">
                <a:latin typeface="+mn-lt"/>
                <a:cs typeface="Adobe Devanagari" panose="02040503050201020203" pitchFamily="18" charset="0"/>
              </a:rPr>
              <a:t>An Existential Threat to Veterans’ Benefits</a:t>
            </a:r>
          </a:p>
        </p:txBody>
      </p:sp>
      <p:sp>
        <p:nvSpPr>
          <p:cNvPr id="3" name="Content Placeholder 2">
            <a:extLst>
              <a:ext uri="{FF2B5EF4-FFF2-40B4-BE49-F238E27FC236}">
                <a16:creationId xmlns:a16="http://schemas.microsoft.com/office/drawing/2014/main" xmlns="" id="{ED758C45-63D0-4A0B-B919-C83F4F4C905E}"/>
              </a:ext>
            </a:extLst>
          </p:cNvPr>
          <p:cNvSpPr>
            <a:spLocks noGrp="1"/>
          </p:cNvSpPr>
          <p:nvPr>
            <p:ph idx="1"/>
          </p:nvPr>
        </p:nvSpPr>
        <p:spPr>
          <a:xfrm>
            <a:off x="838200" y="1252025"/>
            <a:ext cx="10515600" cy="4924938"/>
          </a:xfrm>
        </p:spPr>
        <p:txBody>
          <a:bodyPr>
            <a:normAutofit/>
          </a:bodyPr>
          <a:lstStyle/>
          <a:p>
            <a:pPr algn="just"/>
            <a:r>
              <a:rPr lang="en-US" i="1" dirty="0">
                <a:cs typeface="Adobe Devanagari" panose="02040503050201020203" pitchFamily="18" charset="0"/>
              </a:rPr>
              <a:t>McCarty</a:t>
            </a:r>
            <a:r>
              <a:rPr lang="en-US" dirty="0">
                <a:cs typeface="Adobe Devanagari" panose="02040503050201020203" pitchFamily="18" charset="0"/>
              </a:rPr>
              <a:t> (which is still good law) actually held that federal law did indeed preempt state court orders forcing veterans to part with their military retirement pay to satisfy “community property” awards in divorce proceedings.</a:t>
            </a:r>
          </a:p>
          <a:p>
            <a:pPr algn="just"/>
            <a:r>
              <a:rPr lang="en-US" dirty="0">
                <a:cs typeface="Adobe Devanagari" panose="02040503050201020203" pitchFamily="18" charset="0"/>
              </a:rPr>
              <a:t>In other words, </a:t>
            </a:r>
            <a:r>
              <a:rPr lang="en-US" i="1" dirty="0">
                <a:cs typeface="Adobe Devanagari" panose="02040503050201020203" pitchFamily="18" charset="0"/>
              </a:rPr>
              <a:t>McCarty </a:t>
            </a:r>
            <a:r>
              <a:rPr lang="en-US" dirty="0">
                <a:cs typeface="Adobe Devanagari" panose="02040503050201020203" pitchFamily="18" charset="0"/>
              </a:rPr>
              <a:t>held state family law did “major damage” to the “clear and substantial federal interests” involved.</a:t>
            </a:r>
          </a:p>
        </p:txBody>
      </p:sp>
    </p:spTree>
    <p:extLst>
      <p:ext uri="{BB962C8B-B14F-4D97-AF65-F5344CB8AC3E}">
        <p14:creationId xmlns:p14="http://schemas.microsoft.com/office/powerpoint/2010/main" val="199294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7BE65F-6FB9-4160-92F6-EA03987525A5}"/>
              </a:ext>
            </a:extLst>
          </p:cNvPr>
          <p:cNvSpPr>
            <a:spLocks noGrp="1"/>
          </p:cNvSpPr>
          <p:nvPr>
            <p:ph type="title"/>
          </p:nvPr>
        </p:nvSpPr>
        <p:spPr>
          <a:xfrm>
            <a:off x="838200" y="365125"/>
            <a:ext cx="10515600" cy="732155"/>
          </a:xfrm>
        </p:spPr>
        <p:txBody>
          <a:bodyPr>
            <a:normAutofit/>
          </a:bodyPr>
          <a:lstStyle/>
          <a:p>
            <a:pPr algn="ctr"/>
            <a:r>
              <a:rPr lang="en-US" b="1" dirty="0">
                <a:latin typeface="+mn-lt"/>
                <a:cs typeface="Adobe Devanagari" panose="02040503050201020203" pitchFamily="18" charset="0"/>
              </a:rPr>
              <a:t>An Existential Threat to Veterans’ Benefits</a:t>
            </a:r>
          </a:p>
        </p:txBody>
      </p:sp>
      <p:sp>
        <p:nvSpPr>
          <p:cNvPr id="3" name="Content Placeholder 2">
            <a:extLst>
              <a:ext uri="{FF2B5EF4-FFF2-40B4-BE49-F238E27FC236}">
                <a16:creationId xmlns:a16="http://schemas.microsoft.com/office/drawing/2014/main" xmlns="" id="{ED758C45-63D0-4A0B-B919-C83F4F4C905E}"/>
              </a:ext>
            </a:extLst>
          </p:cNvPr>
          <p:cNvSpPr>
            <a:spLocks noGrp="1"/>
          </p:cNvSpPr>
          <p:nvPr>
            <p:ph idx="1"/>
          </p:nvPr>
        </p:nvSpPr>
        <p:spPr>
          <a:xfrm>
            <a:off x="838200" y="1252025"/>
            <a:ext cx="10515600" cy="4924938"/>
          </a:xfrm>
        </p:spPr>
        <p:txBody>
          <a:bodyPr>
            <a:normAutofit/>
          </a:bodyPr>
          <a:lstStyle/>
          <a:p>
            <a:pPr algn="just"/>
            <a:r>
              <a:rPr lang="en-US" dirty="0">
                <a:cs typeface="Adobe Devanagari" panose="02040503050201020203" pitchFamily="18" charset="0"/>
              </a:rPr>
              <a:t>The </a:t>
            </a:r>
            <a:r>
              <a:rPr lang="en-US" i="1" dirty="0">
                <a:cs typeface="Adobe Devanagari" panose="02040503050201020203" pitchFamily="18" charset="0"/>
              </a:rPr>
              <a:t>McCarty</a:t>
            </a:r>
            <a:r>
              <a:rPr lang="en-US" dirty="0">
                <a:cs typeface="Adobe Devanagari" panose="02040503050201020203" pitchFamily="18" charset="0"/>
              </a:rPr>
              <a:t> Court supported its conclusion by reasoning that where a federal statute:</a:t>
            </a:r>
          </a:p>
          <a:p>
            <a:pPr marL="0" indent="0" algn="just">
              <a:buNone/>
            </a:pPr>
            <a:r>
              <a:rPr lang="en-US" dirty="0">
                <a:cs typeface="Adobe Devanagari" panose="02040503050201020203" pitchFamily="18" charset="0"/>
              </a:rPr>
              <a:t> </a:t>
            </a:r>
          </a:p>
          <a:p>
            <a:pPr marL="971550" lvl="1" indent="-514350" algn="just">
              <a:buAutoNum type="arabicParenBoth"/>
            </a:pPr>
            <a:r>
              <a:rPr lang="en-US" sz="2800" dirty="0">
                <a:cs typeface="Adobe Devanagari" panose="02040503050201020203" pitchFamily="18" charset="0"/>
              </a:rPr>
              <a:t>Designates a </a:t>
            </a:r>
            <a:r>
              <a:rPr lang="en-US" sz="2800" b="1" i="1" dirty="0">
                <a:cs typeface="Adobe Devanagari" panose="02040503050201020203" pitchFamily="18" charset="0"/>
              </a:rPr>
              <a:t>specified beneficiary</a:t>
            </a:r>
            <a:r>
              <a:rPr lang="en-US" sz="2800" dirty="0">
                <a:cs typeface="Adobe Devanagari" panose="02040503050201020203" pitchFamily="18" charset="0"/>
              </a:rPr>
              <a:t>; and</a:t>
            </a:r>
          </a:p>
          <a:p>
            <a:pPr marL="971550" lvl="1" indent="-514350" algn="just">
              <a:buAutoNum type="arabicParenBoth"/>
            </a:pPr>
            <a:endParaRPr lang="en-US" sz="2800" dirty="0">
              <a:cs typeface="Adobe Devanagari" panose="02040503050201020203" pitchFamily="18" charset="0"/>
            </a:endParaRPr>
          </a:p>
          <a:p>
            <a:pPr marL="971550" lvl="1" indent="-514350">
              <a:buAutoNum type="arabicParenBoth"/>
            </a:pPr>
            <a:r>
              <a:rPr lang="en-US" sz="2800" dirty="0">
                <a:cs typeface="Adobe Devanagari" panose="02040503050201020203" pitchFamily="18" charset="0"/>
              </a:rPr>
              <a:t>Includes a “</a:t>
            </a:r>
            <a:r>
              <a:rPr lang="en-US" sz="2800" b="1" i="1" dirty="0">
                <a:cs typeface="Adobe Devanagari" panose="02040503050201020203" pitchFamily="18" charset="0"/>
              </a:rPr>
              <a:t>flat prohibition against attachment and anticipation</a:t>
            </a:r>
            <a:r>
              <a:rPr lang="en-US" sz="2800" dirty="0">
                <a:cs typeface="Adobe Devanagari" panose="02040503050201020203" pitchFamily="18" charset="0"/>
              </a:rPr>
              <a:t>,”</a:t>
            </a:r>
          </a:p>
          <a:p>
            <a:pPr marL="457200" lvl="1" indent="0" algn="just">
              <a:buNone/>
            </a:pPr>
            <a:endParaRPr lang="en-US" sz="2800" dirty="0">
              <a:cs typeface="Adobe Devanagari" panose="02040503050201020203" pitchFamily="18" charset="0"/>
            </a:endParaRPr>
          </a:p>
          <a:p>
            <a:pPr marL="457200" lvl="1" indent="0" algn="just">
              <a:buNone/>
            </a:pPr>
            <a:r>
              <a:rPr lang="en-US" sz="2800" b="1" i="1" dirty="0">
                <a:cs typeface="Adobe Devanagari" panose="02040503050201020203" pitchFamily="18" charset="0"/>
              </a:rPr>
              <a:t>It preempts state family law</a:t>
            </a:r>
            <a:r>
              <a:rPr lang="en-US" sz="2800" dirty="0">
                <a:cs typeface="Adobe Devanagari" panose="02040503050201020203" pitchFamily="18" charset="0"/>
              </a:rPr>
              <a:t>.</a:t>
            </a:r>
          </a:p>
        </p:txBody>
      </p:sp>
    </p:spTree>
    <p:extLst>
      <p:ext uri="{BB962C8B-B14F-4D97-AF65-F5344CB8AC3E}">
        <p14:creationId xmlns:p14="http://schemas.microsoft.com/office/powerpoint/2010/main" val="42160247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7BE65F-6FB9-4160-92F6-EA03987525A5}"/>
              </a:ext>
            </a:extLst>
          </p:cNvPr>
          <p:cNvSpPr>
            <a:spLocks noGrp="1"/>
          </p:cNvSpPr>
          <p:nvPr>
            <p:ph type="title"/>
          </p:nvPr>
        </p:nvSpPr>
        <p:spPr>
          <a:xfrm>
            <a:off x="838200" y="365125"/>
            <a:ext cx="10515600" cy="732155"/>
          </a:xfrm>
        </p:spPr>
        <p:txBody>
          <a:bodyPr>
            <a:normAutofit/>
          </a:bodyPr>
          <a:lstStyle/>
          <a:p>
            <a:pPr algn="ctr"/>
            <a:r>
              <a:rPr lang="en-US" b="1" dirty="0">
                <a:latin typeface="+mn-lt"/>
                <a:cs typeface="Adobe Devanagari" panose="02040503050201020203" pitchFamily="18" charset="0"/>
              </a:rPr>
              <a:t>An Existential Threat to Veterans’ Benefits</a:t>
            </a:r>
          </a:p>
        </p:txBody>
      </p:sp>
      <p:sp>
        <p:nvSpPr>
          <p:cNvPr id="3" name="Content Placeholder 2">
            <a:extLst>
              <a:ext uri="{FF2B5EF4-FFF2-40B4-BE49-F238E27FC236}">
                <a16:creationId xmlns:a16="http://schemas.microsoft.com/office/drawing/2014/main" xmlns="" id="{ED758C45-63D0-4A0B-B919-C83F4F4C905E}"/>
              </a:ext>
            </a:extLst>
          </p:cNvPr>
          <p:cNvSpPr>
            <a:spLocks noGrp="1"/>
          </p:cNvSpPr>
          <p:nvPr>
            <p:ph idx="1"/>
          </p:nvPr>
        </p:nvSpPr>
        <p:spPr>
          <a:xfrm>
            <a:off x="838200" y="1252025"/>
            <a:ext cx="10515600" cy="4924938"/>
          </a:xfrm>
        </p:spPr>
        <p:txBody>
          <a:bodyPr>
            <a:normAutofit/>
          </a:bodyPr>
          <a:lstStyle/>
          <a:p>
            <a:pPr algn="just"/>
            <a:r>
              <a:rPr lang="en-US" b="1" i="1" dirty="0">
                <a:cs typeface="Adobe Devanagari" panose="02040503050201020203" pitchFamily="18" charset="0"/>
              </a:rPr>
              <a:t>Key Point </a:t>
            </a:r>
            <a:r>
              <a:rPr lang="en-US" i="1" dirty="0">
                <a:cs typeface="Adobe Devanagari" panose="02040503050201020203" pitchFamily="18" charset="0"/>
              </a:rPr>
              <a:t>1 </a:t>
            </a:r>
            <a:r>
              <a:rPr lang="en-US" dirty="0">
                <a:cs typeface="Adobe Devanagari" panose="02040503050201020203" pitchFamily="18" charset="0"/>
              </a:rPr>
              <a:t>– As has been stated numerous times by the United States Supreme Court, Veterans’ Benefits Legislation do specify a beneficiary, and they identify the entitlement as a “personal entitlement”.</a:t>
            </a:r>
          </a:p>
          <a:p>
            <a:pPr marL="0" indent="0" algn="just">
              <a:buNone/>
            </a:pPr>
            <a:endParaRPr lang="en-US" dirty="0">
              <a:cs typeface="Adobe Devanagari" panose="02040503050201020203" pitchFamily="18" charset="0"/>
            </a:endParaRPr>
          </a:p>
          <a:p>
            <a:r>
              <a:rPr lang="en-US" b="1" dirty="0">
                <a:cs typeface="Adobe Devanagari" panose="02040503050201020203" pitchFamily="18" charset="0"/>
              </a:rPr>
              <a:t>“[In </a:t>
            </a:r>
            <a:r>
              <a:rPr lang="en-US" b="1" i="1" dirty="0">
                <a:cs typeface="Adobe Devanagari" panose="02040503050201020203" pitchFamily="18" charset="0"/>
              </a:rPr>
              <a:t>McCarty</a:t>
            </a:r>
            <a:r>
              <a:rPr lang="en-US" b="1" dirty="0">
                <a:cs typeface="Adobe Devanagari" panose="02040503050201020203" pitchFamily="18" charset="0"/>
              </a:rPr>
              <a:t>,] [</a:t>
            </a:r>
            <a:r>
              <a:rPr lang="en-US" dirty="0">
                <a:cs typeface="Adobe Devanagari" panose="02040503050201020203" pitchFamily="18" charset="0"/>
              </a:rPr>
              <a:t>w]e noted that the relevant legislative history referred to military retirement pay as a ‘</a:t>
            </a:r>
            <a:r>
              <a:rPr lang="en-US" b="1" i="1" dirty="0">
                <a:cs typeface="Adobe Devanagari" panose="02040503050201020203" pitchFamily="18" charset="0"/>
              </a:rPr>
              <a:t>personal entitlement</a:t>
            </a:r>
            <a:r>
              <a:rPr lang="en-US" dirty="0" smtClean="0">
                <a:cs typeface="Adobe Devanagari" panose="02040503050201020203" pitchFamily="18" charset="0"/>
              </a:rPr>
              <a:t>’… [</a:t>
            </a:r>
            <a:r>
              <a:rPr lang="en-US" dirty="0">
                <a:cs typeface="Adobe Devanagari" panose="02040503050201020203" pitchFamily="18" charset="0"/>
              </a:rPr>
              <a:t>and] that other language in the statute as well as its history </a:t>
            </a:r>
            <a:r>
              <a:rPr lang="en-US" b="1" i="1" dirty="0">
                <a:cs typeface="Adobe Devanagari" panose="02040503050201020203" pitchFamily="18" charset="0"/>
              </a:rPr>
              <a:t>made ‘clear that Congress intended that military retired pay actually reach the beneficiary.’” </a:t>
            </a:r>
            <a:r>
              <a:rPr lang="en-US" i="1" dirty="0">
                <a:cs typeface="Adobe Devanagari" panose="02040503050201020203" pitchFamily="18" charset="0"/>
              </a:rPr>
              <a:t>Howell v. Howell</a:t>
            </a:r>
            <a:r>
              <a:rPr lang="en-US" dirty="0">
                <a:cs typeface="Adobe Devanagari" panose="02040503050201020203" pitchFamily="18" charset="0"/>
              </a:rPr>
              <a:t>, 137 S. Ct. 1400, 1403 (emphasis added).</a:t>
            </a:r>
            <a:endParaRPr lang="en-US" b="1" dirty="0">
              <a:cs typeface="Adobe Devanagari" panose="02040503050201020203" pitchFamily="18" charset="0"/>
            </a:endParaRPr>
          </a:p>
        </p:txBody>
      </p:sp>
    </p:spTree>
    <p:extLst>
      <p:ext uri="{BB962C8B-B14F-4D97-AF65-F5344CB8AC3E}">
        <p14:creationId xmlns:p14="http://schemas.microsoft.com/office/powerpoint/2010/main" val="367649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7BE65F-6FB9-4160-92F6-EA03987525A5}"/>
              </a:ext>
            </a:extLst>
          </p:cNvPr>
          <p:cNvSpPr>
            <a:spLocks noGrp="1"/>
          </p:cNvSpPr>
          <p:nvPr>
            <p:ph type="title"/>
          </p:nvPr>
        </p:nvSpPr>
        <p:spPr>
          <a:xfrm>
            <a:off x="838200" y="365125"/>
            <a:ext cx="10515600" cy="732155"/>
          </a:xfrm>
        </p:spPr>
        <p:txBody>
          <a:bodyPr>
            <a:normAutofit/>
          </a:bodyPr>
          <a:lstStyle/>
          <a:p>
            <a:pPr algn="ctr"/>
            <a:r>
              <a:rPr lang="en-US" b="1" dirty="0">
                <a:latin typeface="+mn-lt"/>
                <a:cs typeface="Adobe Devanagari" panose="02040503050201020203" pitchFamily="18" charset="0"/>
              </a:rPr>
              <a:t>An Existential Threat to Veterans’ Benefits</a:t>
            </a:r>
          </a:p>
        </p:txBody>
      </p:sp>
      <p:sp>
        <p:nvSpPr>
          <p:cNvPr id="3" name="Content Placeholder 2">
            <a:extLst>
              <a:ext uri="{FF2B5EF4-FFF2-40B4-BE49-F238E27FC236}">
                <a16:creationId xmlns:a16="http://schemas.microsoft.com/office/drawing/2014/main" xmlns="" id="{ED758C45-63D0-4A0B-B919-C83F4F4C905E}"/>
              </a:ext>
            </a:extLst>
          </p:cNvPr>
          <p:cNvSpPr>
            <a:spLocks noGrp="1"/>
          </p:cNvSpPr>
          <p:nvPr>
            <p:ph idx="1"/>
          </p:nvPr>
        </p:nvSpPr>
        <p:spPr>
          <a:xfrm>
            <a:off x="838200" y="1252025"/>
            <a:ext cx="10515600" cy="4924938"/>
          </a:xfrm>
        </p:spPr>
        <p:txBody>
          <a:bodyPr>
            <a:normAutofit lnSpcReduction="10000"/>
          </a:bodyPr>
          <a:lstStyle/>
          <a:p>
            <a:pPr algn="just"/>
            <a:r>
              <a:rPr lang="en-US" b="1" i="1" dirty="0">
                <a:cs typeface="Adobe Devanagari" panose="02040503050201020203" pitchFamily="18" charset="0"/>
              </a:rPr>
              <a:t>Key Point </a:t>
            </a:r>
            <a:r>
              <a:rPr lang="en-US" i="1" dirty="0">
                <a:cs typeface="Adobe Devanagari" panose="02040503050201020203" pitchFamily="18" charset="0"/>
              </a:rPr>
              <a:t>2 </a:t>
            </a:r>
            <a:r>
              <a:rPr lang="en-US" dirty="0">
                <a:cs typeface="Adobe Devanagari" panose="02040503050201020203" pitchFamily="18" charset="0"/>
              </a:rPr>
              <a:t>– With respect to these benefits and their intended beneficiaries, </a:t>
            </a:r>
            <a:r>
              <a:rPr lang="en-US" b="1" i="1" dirty="0">
                <a:cs typeface="Adobe Devanagari" panose="02040503050201020203" pitchFamily="18" charset="0"/>
              </a:rPr>
              <a:t>there is indeed a “flat prohibition against attachment and anticipation.”</a:t>
            </a:r>
          </a:p>
          <a:p>
            <a:pPr algn="just"/>
            <a:endParaRPr lang="en-US" b="1" i="1" dirty="0">
              <a:cs typeface="Adobe Devanagari" panose="02040503050201020203" pitchFamily="18" charset="0"/>
            </a:endParaRPr>
          </a:p>
          <a:p>
            <a:pPr marL="457200" lvl="0" indent="-457200" algn="just">
              <a:spcBef>
                <a:spcPts val="0"/>
              </a:spcBef>
              <a:tabLst>
                <a:tab pos="228600" algn="l"/>
              </a:tabLst>
            </a:pPr>
            <a:r>
              <a:rPr lang="en-GB" dirty="0">
                <a:solidFill>
                  <a:prstClr val="black"/>
                </a:solidFill>
                <a:ea typeface="Calibri" panose="020F0502020204030204" pitchFamily="34" charset="0"/>
                <a:cs typeface="Adobe Devanagari" panose="02040503050201020203" pitchFamily="18" charset="0"/>
              </a:rPr>
              <a:t>Title 38 USC § 5301(a)(1) states:</a:t>
            </a:r>
            <a:endParaRPr lang="en-US" dirty="0">
              <a:solidFill>
                <a:prstClr val="black"/>
              </a:solidFill>
              <a:ea typeface="Calibri" panose="020F0502020204030204" pitchFamily="34" charset="0"/>
              <a:cs typeface="Adobe Devanagari" panose="02040503050201020203" pitchFamily="18" charset="0"/>
            </a:endParaRPr>
          </a:p>
          <a:p>
            <a:pPr marL="0" lvl="0" indent="0" algn="just">
              <a:spcBef>
                <a:spcPts val="0"/>
              </a:spcBef>
              <a:buNone/>
            </a:pPr>
            <a:endParaRPr lang="en-GB" dirty="0">
              <a:solidFill>
                <a:prstClr val="black"/>
              </a:solidFill>
              <a:ea typeface="Calibri" panose="020F0502020204030204" pitchFamily="34" charset="0"/>
              <a:cs typeface="Adobe Devanagari" panose="02040503050201020203" pitchFamily="18" charset="0"/>
            </a:endParaRPr>
          </a:p>
          <a:p>
            <a:pPr marL="457200" lvl="1" indent="0" algn="just">
              <a:spcBef>
                <a:spcPts val="0"/>
              </a:spcBef>
              <a:buNone/>
            </a:pPr>
            <a:r>
              <a:rPr lang="en-GB" sz="2800" dirty="0">
                <a:solidFill>
                  <a:prstClr val="black"/>
                </a:solidFill>
                <a:ea typeface="Calibri" panose="020F0502020204030204" pitchFamily="34" charset="0"/>
                <a:cs typeface="Adobe Devanagari" panose="02040503050201020203" pitchFamily="18" charset="0"/>
              </a:rPr>
              <a:t>Payments of benefits </a:t>
            </a:r>
            <a:r>
              <a:rPr lang="en-GB" sz="2800" b="1" i="1" dirty="0">
                <a:solidFill>
                  <a:prstClr val="black"/>
                </a:solidFill>
                <a:ea typeface="Calibri" panose="020F0502020204030204" pitchFamily="34" charset="0"/>
                <a:cs typeface="Adobe Devanagari" panose="02040503050201020203" pitchFamily="18" charset="0"/>
              </a:rPr>
              <a:t>due or to become due </a:t>
            </a:r>
            <a:r>
              <a:rPr lang="en-GB" sz="2800" dirty="0">
                <a:solidFill>
                  <a:prstClr val="black"/>
                </a:solidFill>
                <a:ea typeface="Calibri" panose="020F0502020204030204" pitchFamily="34" charset="0"/>
                <a:cs typeface="Adobe Devanagari" panose="02040503050201020203" pitchFamily="18" charset="0"/>
              </a:rPr>
              <a:t>under any law administered by the Secretary [of Veterans Affairs] shall not be assignable except to the extent </a:t>
            </a:r>
            <a:r>
              <a:rPr lang="en-GB" sz="2800" b="1" i="1" dirty="0">
                <a:solidFill>
                  <a:prstClr val="black"/>
                </a:solidFill>
                <a:ea typeface="Calibri" panose="020F0502020204030204" pitchFamily="34" charset="0"/>
                <a:cs typeface="Adobe Devanagari" panose="02040503050201020203" pitchFamily="18" charset="0"/>
              </a:rPr>
              <a:t>specifically authorized by law</a:t>
            </a:r>
            <a:r>
              <a:rPr lang="en-GB" sz="2800" dirty="0">
                <a:solidFill>
                  <a:prstClr val="black"/>
                </a:solidFill>
                <a:ea typeface="Calibri" panose="020F0502020204030204" pitchFamily="34" charset="0"/>
                <a:cs typeface="Adobe Devanagari" panose="02040503050201020203" pitchFamily="18" charset="0"/>
              </a:rPr>
              <a:t>, and </a:t>
            </a:r>
            <a:r>
              <a:rPr lang="en-GB" sz="2800" b="1" i="1" dirty="0">
                <a:solidFill>
                  <a:prstClr val="black"/>
                </a:solidFill>
                <a:ea typeface="Calibri" panose="020F0502020204030204" pitchFamily="34" charset="0"/>
                <a:cs typeface="Adobe Devanagari" panose="02040503050201020203" pitchFamily="18" charset="0"/>
              </a:rPr>
              <a:t>such payments made to, or on account of, a beneficiary…shall not be liable to</a:t>
            </a:r>
            <a:r>
              <a:rPr lang="en-GB" sz="2800" b="1" dirty="0">
                <a:solidFill>
                  <a:prstClr val="black"/>
                </a:solidFill>
                <a:ea typeface="Calibri" panose="020F0502020204030204" pitchFamily="34" charset="0"/>
                <a:cs typeface="Adobe Devanagari" panose="02040503050201020203" pitchFamily="18" charset="0"/>
              </a:rPr>
              <a:t> attachment, levy, </a:t>
            </a:r>
            <a:r>
              <a:rPr lang="en-GB" sz="2800" b="1" i="1" dirty="0">
                <a:solidFill>
                  <a:prstClr val="black"/>
                </a:solidFill>
                <a:ea typeface="Calibri" panose="020F0502020204030204" pitchFamily="34" charset="0"/>
                <a:cs typeface="Adobe Devanagari" panose="02040503050201020203" pitchFamily="18" charset="0"/>
              </a:rPr>
              <a:t>or seizure by or under any legal or equitable process whatever</a:t>
            </a:r>
            <a:r>
              <a:rPr lang="en-GB" sz="2800" b="1" dirty="0">
                <a:solidFill>
                  <a:prstClr val="black"/>
                </a:solidFill>
                <a:ea typeface="Calibri" panose="020F0502020204030204" pitchFamily="34" charset="0"/>
                <a:cs typeface="Adobe Devanagari" panose="02040503050201020203" pitchFamily="18" charset="0"/>
              </a:rPr>
              <a:t>, either </a:t>
            </a:r>
            <a:r>
              <a:rPr lang="en-GB" sz="2800" b="1" i="1" dirty="0">
                <a:solidFill>
                  <a:prstClr val="black"/>
                </a:solidFill>
                <a:ea typeface="Calibri" panose="020F0502020204030204" pitchFamily="34" charset="0"/>
                <a:cs typeface="Adobe Devanagari" panose="02040503050201020203" pitchFamily="18" charset="0"/>
              </a:rPr>
              <a:t>before</a:t>
            </a:r>
            <a:r>
              <a:rPr lang="en-GB" sz="2800" b="1" dirty="0">
                <a:solidFill>
                  <a:prstClr val="black"/>
                </a:solidFill>
                <a:ea typeface="Calibri" panose="020F0502020204030204" pitchFamily="34" charset="0"/>
                <a:cs typeface="Adobe Devanagari" panose="02040503050201020203" pitchFamily="18" charset="0"/>
              </a:rPr>
              <a:t> or </a:t>
            </a:r>
            <a:r>
              <a:rPr lang="en-GB" sz="2800" b="1" i="1" dirty="0">
                <a:solidFill>
                  <a:prstClr val="black"/>
                </a:solidFill>
                <a:ea typeface="Calibri" panose="020F0502020204030204" pitchFamily="34" charset="0"/>
                <a:cs typeface="Adobe Devanagari" panose="02040503050201020203" pitchFamily="18" charset="0"/>
              </a:rPr>
              <a:t>after receipt</a:t>
            </a:r>
            <a:r>
              <a:rPr lang="en-GB" sz="2800" dirty="0">
                <a:solidFill>
                  <a:prstClr val="black"/>
                </a:solidFill>
                <a:ea typeface="Calibri" panose="020F0502020204030204" pitchFamily="34" charset="0"/>
                <a:cs typeface="Adobe Devanagari" panose="02040503050201020203" pitchFamily="18" charset="0"/>
              </a:rPr>
              <a:t> by the beneficiary….” (emphasis added).</a:t>
            </a:r>
            <a:endParaRPr lang="en-US" dirty="0">
              <a:cs typeface="Adobe Devanagari" panose="02040503050201020203" pitchFamily="18" charset="0"/>
            </a:endParaRPr>
          </a:p>
        </p:txBody>
      </p:sp>
    </p:spTree>
    <p:extLst>
      <p:ext uri="{BB962C8B-B14F-4D97-AF65-F5344CB8AC3E}">
        <p14:creationId xmlns:p14="http://schemas.microsoft.com/office/powerpoint/2010/main" val="110161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7BE65F-6FB9-4160-92F6-EA03987525A5}"/>
              </a:ext>
            </a:extLst>
          </p:cNvPr>
          <p:cNvSpPr>
            <a:spLocks noGrp="1"/>
          </p:cNvSpPr>
          <p:nvPr>
            <p:ph type="title"/>
          </p:nvPr>
        </p:nvSpPr>
        <p:spPr>
          <a:xfrm>
            <a:off x="838200" y="365125"/>
            <a:ext cx="10515600" cy="732155"/>
          </a:xfrm>
        </p:spPr>
        <p:txBody>
          <a:bodyPr>
            <a:normAutofit/>
          </a:bodyPr>
          <a:lstStyle/>
          <a:p>
            <a:pPr algn="ctr"/>
            <a:r>
              <a:rPr lang="en-US" b="1" dirty="0">
                <a:latin typeface="+mn-lt"/>
                <a:cs typeface="Adobe Devanagari" panose="02040503050201020203" pitchFamily="18" charset="0"/>
              </a:rPr>
              <a:t>An Existential Threat to Veterans’ Benefits</a:t>
            </a:r>
          </a:p>
        </p:txBody>
      </p:sp>
      <p:sp>
        <p:nvSpPr>
          <p:cNvPr id="3" name="Content Placeholder 2">
            <a:extLst>
              <a:ext uri="{FF2B5EF4-FFF2-40B4-BE49-F238E27FC236}">
                <a16:creationId xmlns:a16="http://schemas.microsoft.com/office/drawing/2014/main" xmlns="" id="{ED758C45-63D0-4A0B-B919-C83F4F4C905E}"/>
              </a:ext>
            </a:extLst>
          </p:cNvPr>
          <p:cNvSpPr>
            <a:spLocks noGrp="1"/>
          </p:cNvSpPr>
          <p:nvPr>
            <p:ph idx="1"/>
          </p:nvPr>
        </p:nvSpPr>
        <p:spPr>
          <a:xfrm>
            <a:off x="838200" y="1252025"/>
            <a:ext cx="10515600" cy="4924938"/>
          </a:xfrm>
        </p:spPr>
        <p:txBody>
          <a:bodyPr>
            <a:normAutofit/>
          </a:bodyPr>
          <a:lstStyle/>
          <a:p>
            <a:pPr algn="just"/>
            <a:endParaRPr lang="en-US" sz="3600" dirty="0">
              <a:cs typeface="Adobe Devanagari" panose="02040503050201020203" pitchFamily="18" charset="0"/>
            </a:endParaRPr>
          </a:p>
          <a:p>
            <a:r>
              <a:rPr lang="en-US" sz="3600" dirty="0">
                <a:cs typeface="Adobe Devanagari" panose="02040503050201020203" pitchFamily="18" charset="0"/>
              </a:rPr>
              <a:t>Yet, state courts have continued to ignore the fundamental principles of constitutional law protecting veterans’ benefits from attachment, seizure, and dispositions away from their sole and intended beneficiary, the veteran.</a:t>
            </a:r>
          </a:p>
        </p:txBody>
      </p:sp>
    </p:spTree>
    <p:extLst>
      <p:ext uri="{BB962C8B-B14F-4D97-AF65-F5344CB8AC3E}">
        <p14:creationId xmlns:p14="http://schemas.microsoft.com/office/powerpoint/2010/main" val="426001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2785795"/>
            <a:ext cx="6096000" cy="3970318"/>
          </a:xfrm>
          <a:prstGeom prst="rect">
            <a:avLst/>
          </a:prstGeom>
        </p:spPr>
        <p:txBody>
          <a:bodyPr>
            <a:spAutoFit/>
          </a:bodyPr>
          <a:lstStyle/>
          <a:p>
            <a:pPr algn="ctr"/>
            <a:r>
              <a:rPr lang="en-US" sz="3600" dirty="0"/>
              <a:t>Manchester VA Medical Center</a:t>
            </a:r>
            <a:br>
              <a:rPr lang="en-US" sz="3600" dirty="0"/>
            </a:br>
            <a:r>
              <a:rPr lang="en-US" sz="3600" dirty="0"/>
              <a:t>Withholds Medical </a:t>
            </a:r>
            <a:r>
              <a:rPr lang="en-US" sz="3600" dirty="0" smtClean="0"/>
              <a:t>care</a:t>
            </a:r>
          </a:p>
          <a:p>
            <a:pPr algn="ctr"/>
            <a:r>
              <a:rPr lang="en-US" sz="3600" dirty="0" smtClean="0"/>
              <a:t>By</a:t>
            </a:r>
          </a:p>
          <a:p>
            <a:pPr algn="ctr"/>
            <a:r>
              <a:rPr lang="en-US" sz="3600" dirty="0" smtClean="0"/>
              <a:t>David </a:t>
            </a:r>
            <a:r>
              <a:rPr lang="en-US" sz="3600" dirty="0"/>
              <a:t>Anthony Woody (3406)</a:t>
            </a:r>
          </a:p>
          <a:p>
            <a:pPr algn="ctr"/>
            <a:r>
              <a:rPr lang="en-US" sz="3600" dirty="0"/>
              <a:t>US Navy Chief Petty Officer (Ret</a:t>
            </a:r>
            <a:r>
              <a:rPr lang="en-US" sz="3600" dirty="0" smtClean="0"/>
              <a:t>.)</a:t>
            </a:r>
          </a:p>
          <a:p>
            <a:pPr algn="ctr"/>
            <a:endParaRPr lang="en-US" sz="36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1937" y="991136"/>
            <a:ext cx="374332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90947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66E1B9-371F-4DA5-8A5C-A9168D069615}"/>
              </a:ext>
            </a:extLst>
          </p:cNvPr>
          <p:cNvSpPr>
            <a:spLocks noGrp="1"/>
          </p:cNvSpPr>
          <p:nvPr>
            <p:ph type="title"/>
          </p:nvPr>
        </p:nvSpPr>
        <p:spPr>
          <a:xfrm>
            <a:off x="838200" y="365125"/>
            <a:ext cx="10515600" cy="1097915"/>
          </a:xfrm>
        </p:spPr>
        <p:txBody>
          <a:bodyPr>
            <a:normAutofit/>
          </a:bodyPr>
          <a:lstStyle/>
          <a:p>
            <a:pPr algn="ctr"/>
            <a:r>
              <a:rPr lang="en-US" b="1" dirty="0">
                <a:latin typeface="+mn-lt"/>
                <a:cs typeface="Adobe Devanagari" panose="02040503050201020203" pitchFamily="18" charset="0"/>
              </a:rPr>
              <a:t>The Legal Odyssey</a:t>
            </a:r>
          </a:p>
        </p:txBody>
      </p:sp>
      <p:sp>
        <p:nvSpPr>
          <p:cNvPr id="3" name="Content Placeholder 2">
            <a:extLst>
              <a:ext uri="{FF2B5EF4-FFF2-40B4-BE49-F238E27FC236}">
                <a16:creationId xmlns:a16="http://schemas.microsoft.com/office/drawing/2014/main" xmlns="" id="{63F39732-8219-4275-AA16-4D0C80AA1005}"/>
              </a:ext>
            </a:extLst>
          </p:cNvPr>
          <p:cNvSpPr>
            <a:spLocks noGrp="1"/>
          </p:cNvSpPr>
          <p:nvPr>
            <p:ph idx="1"/>
          </p:nvPr>
        </p:nvSpPr>
        <p:spPr>
          <a:xfrm>
            <a:off x="838200" y="1463040"/>
            <a:ext cx="10515600" cy="4713923"/>
          </a:xfrm>
        </p:spPr>
        <p:txBody>
          <a:bodyPr>
            <a:normAutofit lnSpcReduction="10000"/>
          </a:bodyPr>
          <a:lstStyle/>
          <a:p>
            <a:pPr algn="just"/>
            <a:r>
              <a:rPr lang="en-US" dirty="0">
                <a:cs typeface="Adobe Devanagari" panose="02040503050201020203" pitchFamily="18" charset="0"/>
              </a:rPr>
              <a:t>Convincing the courts of the constitutional priority of </a:t>
            </a:r>
            <a:r>
              <a:rPr lang="en-US" b="1" dirty="0">
                <a:cs typeface="Adobe Devanagari" panose="02040503050201020203" pitchFamily="18" charset="0"/>
              </a:rPr>
              <a:t>Enumerated Article I Veterans’ Benefits</a:t>
            </a:r>
            <a:r>
              <a:rPr lang="en-US" dirty="0">
                <a:cs typeface="Adobe Devanagari" panose="02040503050201020203" pitchFamily="18" charset="0"/>
              </a:rPr>
              <a:t> and their constitutional superiority and therefore their hierarchical priority over state family law rights is the key to winning this war that has been waged by the states against our country’s veterans.</a:t>
            </a:r>
          </a:p>
          <a:p>
            <a:pPr algn="just"/>
            <a:r>
              <a:rPr lang="en-US" dirty="0">
                <a:cs typeface="Adobe Devanagari" panose="02040503050201020203" pitchFamily="18" charset="0"/>
              </a:rPr>
              <a:t>There is an absolute legal basis for holding that </a:t>
            </a:r>
            <a:r>
              <a:rPr lang="en-US" b="1" dirty="0">
                <a:cs typeface="Adobe Devanagari" panose="02040503050201020203" pitchFamily="18" charset="0"/>
              </a:rPr>
              <a:t>state courts are preempted by federal law from ordering distribution of most veterans’ waived retired pay, waived disability pay, and disability and special compensation benefits (Enumerated Article I Veterans’ Benefits)</a:t>
            </a:r>
            <a:r>
              <a:rPr lang="en-US" dirty="0">
                <a:cs typeface="Adobe Devanagari" panose="02040503050201020203" pitchFamily="18" charset="0"/>
              </a:rPr>
              <a:t>.</a:t>
            </a:r>
          </a:p>
          <a:p>
            <a:pPr algn="just"/>
            <a:r>
              <a:rPr lang="en-US" dirty="0">
                <a:cs typeface="Adobe Devanagari" panose="02040503050201020203" pitchFamily="18" charset="0"/>
              </a:rPr>
              <a:t>To prove this and to win cases based on this principle is OFFE’s Sworn Duty and its Mission Going Forward in this Legal Odyssey.</a:t>
            </a:r>
          </a:p>
          <a:p>
            <a:pPr algn="just"/>
            <a:endParaRPr lang="en-US" dirty="0">
              <a:cs typeface="Adobe Devanagari" panose="02040503050201020203" pitchFamily="18" charset="0"/>
            </a:endParaRPr>
          </a:p>
        </p:txBody>
      </p:sp>
    </p:spTree>
    <p:extLst>
      <p:ext uri="{BB962C8B-B14F-4D97-AF65-F5344CB8AC3E}">
        <p14:creationId xmlns:p14="http://schemas.microsoft.com/office/powerpoint/2010/main" val="318198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7BE65F-6FB9-4160-92F6-EA03987525A5}"/>
              </a:ext>
            </a:extLst>
          </p:cNvPr>
          <p:cNvSpPr>
            <a:spLocks noGrp="1"/>
          </p:cNvSpPr>
          <p:nvPr>
            <p:ph type="title"/>
          </p:nvPr>
        </p:nvSpPr>
        <p:spPr>
          <a:xfrm>
            <a:off x="838200" y="365125"/>
            <a:ext cx="10515600" cy="732155"/>
          </a:xfrm>
        </p:spPr>
        <p:txBody>
          <a:bodyPr>
            <a:normAutofit/>
          </a:bodyPr>
          <a:lstStyle/>
          <a:p>
            <a:pPr algn="ctr"/>
            <a:r>
              <a:rPr lang="en-US" b="1" dirty="0">
                <a:latin typeface="+mn-lt"/>
                <a:cs typeface="Adobe Devanagari" panose="02040503050201020203" pitchFamily="18" charset="0"/>
              </a:rPr>
              <a:t>An Existential Threat to Veterans’ Benefits</a:t>
            </a:r>
          </a:p>
        </p:txBody>
      </p:sp>
      <p:sp>
        <p:nvSpPr>
          <p:cNvPr id="3" name="Content Placeholder 2">
            <a:extLst>
              <a:ext uri="{FF2B5EF4-FFF2-40B4-BE49-F238E27FC236}">
                <a16:creationId xmlns:a16="http://schemas.microsoft.com/office/drawing/2014/main" xmlns="" id="{ED758C45-63D0-4A0B-B919-C83F4F4C905E}"/>
              </a:ext>
            </a:extLst>
          </p:cNvPr>
          <p:cNvSpPr>
            <a:spLocks noGrp="1"/>
          </p:cNvSpPr>
          <p:nvPr>
            <p:ph idx="1"/>
          </p:nvPr>
        </p:nvSpPr>
        <p:spPr>
          <a:xfrm>
            <a:off x="838200" y="1252025"/>
            <a:ext cx="10515600" cy="4924938"/>
          </a:xfrm>
        </p:spPr>
        <p:txBody>
          <a:bodyPr>
            <a:normAutofit/>
          </a:bodyPr>
          <a:lstStyle/>
          <a:p>
            <a:pPr algn="just"/>
            <a:r>
              <a:rPr lang="en-US" b="1" i="1" dirty="0">
                <a:cs typeface="Adobe Devanagari" panose="02040503050201020203" pitchFamily="18" charset="0"/>
              </a:rPr>
              <a:t>Key Point 3</a:t>
            </a:r>
            <a:r>
              <a:rPr lang="en-US" b="1" dirty="0">
                <a:cs typeface="Adobe Devanagari" panose="02040503050201020203" pitchFamily="18" charset="0"/>
              </a:rPr>
              <a:t> </a:t>
            </a:r>
            <a:r>
              <a:rPr lang="en-US" dirty="0">
                <a:cs typeface="Adobe Devanagari" panose="02040503050201020203" pitchFamily="18" charset="0"/>
              </a:rPr>
              <a:t>- OFFE has now partially succeeded in convincing the Supreme Court that  </a:t>
            </a:r>
            <a:r>
              <a:rPr lang="en-US" b="1" i="1" dirty="0">
                <a:cs typeface="Adobe Devanagari" panose="02040503050201020203" pitchFamily="18" charset="0"/>
              </a:rPr>
              <a:t>Enumerated Article I Veterans’ Benefits </a:t>
            </a:r>
            <a:r>
              <a:rPr lang="en-US" dirty="0">
                <a:cs typeface="Adobe Devanagari" panose="02040503050201020203" pitchFamily="18" charset="0"/>
              </a:rPr>
              <a:t>are:</a:t>
            </a:r>
          </a:p>
          <a:p>
            <a:pPr algn="just"/>
            <a:r>
              <a:rPr lang="en-US" dirty="0">
                <a:cs typeface="Adobe Devanagari" panose="02040503050201020203" pitchFamily="18" charset="0"/>
              </a:rPr>
              <a:t>Of </a:t>
            </a:r>
            <a:r>
              <a:rPr lang="en-US" b="1" i="1" dirty="0">
                <a:cs typeface="Adobe Devanagari" panose="02040503050201020203" pitchFamily="18" charset="0"/>
              </a:rPr>
              <a:t>the</a:t>
            </a:r>
            <a:r>
              <a:rPr lang="en-US" dirty="0">
                <a:cs typeface="Adobe Devanagari" panose="02040503050201020203" pitchFamily="18" charset="0"/>
              </a:rPr>
              <a:t> highest order in the preemption of state law because they spring from the </a:t>
            </a:r>
            <a:r>
              <a:rPr lang="en-US" b="1" i="1" dirty="0">
                <a:cs typeface="Adobe Devanagari" panose="02040503050201020203" pitchFamily="18" charset="0"/>
              </a:rPr>
              <a:t>Enumerated Article I Powers of Congress</a:t>
            </a:r>
            <a:r>
              <a:rPr lang="en-US" i="1" dirty="0">
                <a:cs typeface="Adobe Devanagari" panose="02040503050201020203" pitchFamily="18" charset="0"/>
              </a:rPr>
              <a:t>, </a:t>
            </a:r>
            <a:r>
              <a:rPr lang="en-US" dirty="0">
                <a:cs typeface="Adobe Devanagari" panose="02040503050201020203" pitchFamily="18" charset="0"/>
              </a:rPr>
              <a:t>U.S. Const. Art. I, § 8, </a:t>
            </a:r>
            <a:r>
              <a:rPr lang="en-US" dirty="0" err="1">
                <a:cs typeface="Adobe Devanagari" panose="02040503050201020203" pitchFamily="18" charset="0"/>
              </a:rPr>
              <a:t>cls</a:t>
            </a:r>
            <a:r>
              <a:rPr lang="en-US" dirty="0">
                <a:cs typeface="Adobe Devanagari" panose="02040503050201020203" pitchFamily="18" charset="0"/>
              </a:rPr>
              <a:t>. 12-14; </a:t>
            </a:r>
          </a:p>
          <a:p>
            <a:pPr algn="just"/>
            <a:r>
              <a:rPr lang="en-US" dirty="0">
                <a:cs typeface="Adobe Devanagari" panose="02040503050201020203" pitchFamily="18" charset="0"/>
              </a:rPr>
              <a:t>Personal entitlements intended for a specific beneficiary; and </a:t>
            </a:r>
          </a:p>
          <a:p>
            <a:pPr algn="just"/>
            <a:r>
              <a:rPr lang="en-US" dirty="0">
                <a:cs typeface="Adobe Devanagari" panose="02040503050201020203" pitchFamily="18" charset="0"/>
              </a:rPr>
              <a:t>38 USC § 5301 protects them from both </a:t>
            </a:r>
            <a:r>
              <a:rPr lang="en-US" i="1" dirty="0">
                <a:cs typeface="Adobe Devanagari" panose="02040503050201020203" pitchFamily="18" charset="0"/>
              </a:rPr>
              <a:t>attachment </a:t>
            </a:r>
            <a:r>
              <a:rPr lang="en-US" dirty="0">
                <a:cs typeface="Adobe Devanagari" panose="02040503050201020203" pitchFamily="18" charset="0"/>
              </a:rPr>
              <a:t>and </a:t>
            </a:r>
            <a:r>
              <a:rPr lang="en-US" i="1" dirty="0">
                <a:cs typeface="Adobe Devanagari" panose="02040503050201020203" pitchFamily="18" charset="0"/>
              </a:rPr>
              <a:t>anticipation</a:t>
            </a:r>
            <a:r>
              <a:rPr lang="en-US" dirty="0">
                <a:cs typeface="Adobe Devanagari" panose="02040503050201020203" pitchFamily="18" charset="0"/>
              </a:rPr>
              <a:t>.</a:t>
            </a:r>
          </a:p>
          <a:p>
            <a:pPr algn="just"/>
            <a:endParaRPr lang="en-US" dirty="0">
              <a:cs typeface="Adobe Devanagari" panose="02040503050201020203" pitchFamily="18" charset="0"/>
            </a:endParaRPr>
          </a:p>
        </p:txBody>
      </p:sp>
    </p:spTree>
    <p:extLst>
      <p:ext uri="{BB962C8B-B14F-4D97-AF65-F5344CB8AC3E}">
        <p14:creationId xmlns:p14="http://schemas.microsoft.com/office/powerpoint/2010/main" val="257631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E0A175-8FBA-48B0-8DDF-BA5968F2ACCE}"/>
              </a:ext>
            </a:extLst>
          </p:cNvPr>
          <p:cNvSpPr>
            <a:spLocks noGrp="1"/>
          </p:cNvSpPr>
          <p:nvPr>
            <p:ph type="ctrTitle"/>
          </p:nvPr>
        </p:nvSpPr>
        <p:spPr>
          <a:xfrm>
            <a:off x="1524000" y="1122363"/>
            <a:ext cx="9144000" cy="1142535"/>
          </a:xfrm>
        </p:spPr>
        <p:txBody>
          <a:bodyPr>
            <a:normAutofit fontScale="90000"/>
          </a:bodyPr>
          <a:lstStyle/>
          <a:p>
            <a:pPr algn="ctr"/>
            <a:r>
              <a:rPr lang="en-US" sz="5300" b="1" dirty="0">
                <a:latin typeface="+mn-lt"/>
              </a:rPr>
              <a:t>The Legal Odyssey</a:t>
            </a:r>
            <a:r>
              <a:rPr lang="en-US" b="1" dirty="0">
                <a:latin typeface="+mn-lt"/>
              </a:rPr>
              <a:t/>
            </a:r>
            <a:br>
              <a:rPr lang="en-US" b="1" dirty="0">
                <a:latin typeface="+mn-lt"/>
              </a:rPr>
            </a:br>
            <a:endParaRPr lang="en-US" b="1" dirty="0">
              <a:latin typeface="+mn-lt"/>
            </a:endParaRPr>
          </a:p>
        </p:txBody>
      </p:sp>
      <p:sp>
        <p:nvSpPr>
          <p:cNvPr id="5" name="Content Placeholder 4">
            <a:extLst>
              <a:ext uri="{FF2B5EF4-FFF2-40B4-BE49-F238E27FC236}">
                <a16:creationId xmlns:a16="http://schemas.microsoft.com/office/drawing/2014/main" xmlns="" id="{DE32868B-08CD-42A3-8B7B-CF048D3B1613}"/>
              </a:ext>
            </a:extLst>
          </p:cNvPr>
          <p:cNvSpPr>
            <a:spLocks noGrp="1"/>
          </p:cNvSpPr>
          <p:nvPr>
            <p:ph type="subTitle" idx="1"/>
          </p:nvPr>
        </p:nvSpPr>
        <p:spPr>
          <a:xfrm>
            <a:off x="1524000" y="1364566"/>
            <a:ext cx="9144000" cy="5155504"/>
          </a:xfrm>
        </p:spPr>
        <p:txBody>
          <a:bodyPr anchor="ctr">
            <a:normAutofit/>
          </a:bodyPr>
          <a:lstStyle/>
          <a:p>
            <a:pPr marL="457200" indent="-457200" algn="just">
              <a:buFont typeface="Arial" panose="020B0604020202020204" pitchFamily="34" charset="0"/>
              <a:buChar char="•"/>
            </a:pPr>
            <a:endParaRPr lang="en-US" sz="3200" b="1" dirty="0">
              <a:cs typeface="Adobe Devanagari" panose="02040503050201020203" pitchFamily="18" charset="0"/>
            </a:endParaRPr>
          </a:p>
          <a:p>
            <a:pPr marL="457200" indent="-457200" algn="l">
              <a:buFont typeface="Arial" panose="020B0604020202020204" pitchFamily="34" charset="0"/>
              <a:buChar char="•"/>
            </a:pPr>
            <a:r>
              <a:rPr lang="en-US" sz="3800" dirty="0">
                <a:cs typeface="Adobe Devanagari" panose="02040503050201020203" pitchFamily="18" charset="0"/>
              </a:rPr>
              <a:t>Since 2003, OFFE and its Recognized Members and Affiliate Organizations Have Fought Against this Unconstitutional Usurpation by State Courts. It Has Been a Long Fought Battle. </a:t>
            </a:r>
          </a:p>
          <a:p>
            <a:pPr marL="457200" indent="-457200" algn="just">
              <a:buFont typeface="Arial" panose="020B0604020202020204" pitchFamily="34" charset="0"/>
              <a:buChar char="•"/>
            </a:pPr>
            <a:endParaRPr lang="en-US" sz="3200" b="1" dirty="0">
              <a:cs typeface="Adobe Devanagari" panose="02040503050201020203" pitchFamily="18" charset="0"/>
            </a:endParaRPr>
          </a:p>
        </p:txBody>
      </p:sp>
    </p:spTree>
    <p:extLst>
      <p:ext uri="{BB962C8B-B14F-4D97-AF65-F5344CB8AC3E}">
        <p14:creationId xmlns:p14="http://schemas.microsoft.com/office/powerpoint/2010/main" val="192338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E0A175-8FBA-48B0-8DDF-BA5968F2ACCE}"/>
              </a:ext>
            </a:extLst>
          </p:cNvPr>
          <p:cNvSpPr>
            <a:spLocks noGrp="1"/>
          </p:cNvSpPr>
          <p:nvPr>
            <p:ph type="ctrTitle"/>
          </p:nvPr>
        </p:nvSpPr>
        <p:spPr>
          <a:xfrm>
            <a:off x="1524000" y="1122363"/>
            <a:ext cx="9144000" cy="1142535"/>
          </a:xfrm>
        </p:spPr>
        <p:txBody>
          <a:bodyPr>
            <a:normAutofit fontScale="90000"/>
          </a:bodyPr>
          <a:lstStyle/>
          <a:p>
            <a:pPr algn="ctr"/>
            <a:r>
              <a:rPr lang="en-US" sz="5300" b="1" i="1" dirty="0">
                <a:latin typeface="+mn-lt"/>
              </a:rPr>
              <a:t>Howell v. Howell</a:t>
            </a:r>
            <a:r>
              <a:rPr lang="en-US" b="1" dirty="0">
                <a:latin typeface="+mn-lt"/>
              </a:rPr>
              <a:t/>
            </a:r>
            <a:br>
              <a:rPr lang="en-US" b="1" dirty="0">
                <a:latin typeface="+mn-lt"/>
              </a:rPr>
            </a:br>
            <a:endParaRPr lang="en-US" b="1" dirty="0">
              <a:latin typeface="+mn-lt"/>
            </a:endParaRPr>
          </a:p>
        </p:txBody>
      </p:sp>
      <p:sp>
        <p:nvSpPr>
          <p:cNvPr id="5" name="Content Placeholder 4">
            <a:extLst>
              <a:ext uri="{FF2B5EF4-FFF2-40B4-BE49-F238E27FC236}">
                <a16:creationId xmlns:a16="http://schemas.microsoft.com/office/drawing/2014/main" xmlns="" id="{DE32868B-08CD-42A3-8B7B-CF048D3B1613}"/>
              </a:ext>
            </a:extLst>
          </p:cNvPr>
          <p:cNvSpPr>
            <a:spLocks noGrp="1"/>
          </p:cNvSpPr>
          <p:nvPr>
            <p:ph type="subTitle" idx="1"/>
          </p:nvPr>
        </p:nvSpPr>
        <p:spPr>
          <a:xfrm>
            <a:off x="1524000" y="1364566"/>
            <a:ext cx="9144000" cy="5155504"/>
          </a:xfrm>
        </p:spPr>
        <p:txBody>
          <a:bodyPr anchor="ctr">
            <a:normAutofit/>
          </a:bodyPr>
          <a:lstStyle/>
          <a:p>
            <a:pPr marL="457200" indent="-457200" algn="just">
              <a:buFont typeface="Arial" panose="020B0604020202020204" pitchFamily="34" charset="0"/>
              <a:buChar char="•"/>
            </a:pPr>
            <a:endParaRPr lang="en-US" sz="3200" b="1" dirty="0">
              <a:cs typeface="Adobe Devanagari" panose="02040503050201020203" pitchFamily="18" charset="0"/>
            </a:endParaRPr>
          </a:p>
          <a:p>
            <a:pPr marL="457200" indent="-457200" algn="just">
              <a:buFont typeface="Arial" panose="020B0604020202020204" pitchFamily="34" charset="0"/>
              <a:buChar char="•"/>
            </a:pPr>
            <a:r>
              <a:rPr lang="en-US" sz="3800" dirty="0">
                <a:cs typeface="Adobe Devanagari" panose="02040503050201020203" pitchFamily="18" charset="0"/>
              </a:rPr>
              <a:t>In 2017, OFFE and VFW jointly filed an </a:t>
            </a:r>
            <a:r>
              <a:rPr lang="en-US" sz="3800" i="1" dirty="0">
                <a:cs typeface="Adobe Devanagari" panose="02040503050201020203" pitchFamily="18" charset="0"/>
              </a:rPr>
              <a:t>Amicus Curiae (Friend of the Court) </a:t>
            </a:r>
            <a:r>
              <a:rPr lang="en-US" sz="3800" dirty="0">
                <a:cs typeface="Adobe Devanagari" panose="02040503050201020203" pitchFamily="18" charset="0"/>
              </a:rPr>
              <a:t>Brief in the United </a:t>
            </a:r>
            <a:r>
              <a:rPr lang="en-US" sz="3800" dirty="0" err="1" smtClean="0">
                <a:cs typeface="Adobe Devanagari" panose="02040503050201020203" pitchFamily="18" charset="0"/>
              </a:rPr>
              <a:t>Staates</a:t>
            </a:r>
            <a:r>
              <a:rPr lang="en-US" sz="3800" dirty="0" smtClean="0">
                <a:cs typeface="Adobe Devanagari" panose="02040503050201020203" pitchFamily="18" charset="0"/>
              </a:rPr>
              <a:t> </a:t>
            </a:r>
            <a:r>
              <a:rPr lang="en-US" sz="3800" dirty="0">
                <a:cs typeface="Adobe Devanagari" panose="02040503050201020203" pitchFamily="18" charset="0"/>
              </a:rPr>
              <a:t>Supreme Court in the case of </a:t>
            </a:r>
            <a:r>
              <a:rPr lang="en-US" sz="3800" i="1" dirty="0">
                <a:cs typeface="Adobe Devanagari" panose="02040503050201020203" pitchFamily="18" charset="0"/>
              </a:rPr>
              <a:t>Howell v. </a:t>
            </a:r>
            <a:r>
              <a:rPr lang="en-US" sz="3800" dirty="0">
                <a:cs typeface="Adobe Devanagari" panose="02040503050201020203" pitchFamily="18" charset="0"/>
              </a:rPr>
              <a:t>Howell, 137 </a:t>
            </a:r>
            <a:r>
              <a:rPr lang="en-US" sz="3800" dirty="0" err="1">
                <a:cs typeface="Adobe Devanagari" panose="02040503050201020203" pitchFamily="18" charset="0"/>
              </a:rPr>
              <a:t>S.Ct</a:t>
            </a:r>
            <a:r>
              <a:rPr lang="en-US" sz="3800" dirty="0">
                <a:cs typeface="Adobe Devanagari" panose="02040503050201020203" pitchFamily="18" charset="0"/>
              </a:rPr>
              <a:t>. 1400 (2017). </a:t>
            </a:r>
          </a:p>
          <a:p>
            <a:pPr marL="457200" indent="-457200" algn="just">
              <a:buFont typeface="Arial" panose="020B0604020202020204" pitchFamily="34" charset="0"/>
              <a:buChar char="•"/>
            </a:pPr>
            <a:endParaRPr lang="en-US" sz="3200" b="1" dirty="0">
              <a:cs typeface="Adobe Devanagari" panose="02040503050201020203" pitchFamily="18" charset="0"/>
            </a:endParaRPr>
          </a:p>
        </p:txBody>
      </p:sp>
    </p:spTree>
    <p:extLst>
      <p:ext uri="{BB962C8B-B14F-4D97-AF65-F5344CB8AC3E}">
        <p14:creationId xmlns:p14="http://schemas.microsoft.com/office/powerpoint/2010/main" val="113587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E0A175-8FBA-48B0-8DDF-BA5968F2ACCE}"/>
              </a:ext>
            </a:extLst>
          </p:cNvPr>
          <p:cNvSpPr>
            <a:spLocks noGrp="1"/>
          </p:cNvSpPr>
          <p:nvPr>
            <p:ph type="ctrTitle"/>
          </p:nvPr>
        </p:nvSpPr>
        <p:spPr>
          <a:xfrm>
            <a:off x="1524000" y="1122363"/>
            <a:ext cx="9144000" cy="1142535"/>
          </a:xfrm>
        </p:spPr>
        <p:txBody>
          <a:bodyPr>
            <a:normAutofit fontScale="90000"/>
          </a:bodyPr>
          <a:lstStyle/>
          <a:p>
            <a:pPr algn="ctr"/>
            <a:r>
              <a:rPr lang="en-US" sz="5300" b="1" i="1" dirty="0">
                <a:latin typeface="+mn-lt"/>
              </a:rPr>
              <a:t>Howell v. Howell</a:t>
            </a:r>
            <a:r>
              <a:rPr lang="en-US" b="1" dirty="0">
                <a:latin typeface="+mn-lt"/>
              </a:rPr>
              <a:t/>
            </a:r>
            <a:br>
              <a:rPr lang="en-US" b="1" dirty="0">
                <a:latin typeface="+mn-lt"/>
              </a:rPr>
            </a:br>
            <a:endParaRPr lang="en-US" b="1" dirty="0">
              <a:latin typeface="+mn-lt"/>
            </a:endParaRPr>
          </a:p>
        </p:txBody>
      </p:sp>
      <p:sp>
        <p:nvSpPr>
          <p:cNvPr id="5" name="Content Placeholder 4">
            <a:extLst>
              <a:ext uri="{FF2B5EF4-FFF2-40B4-BE49-F238E27FC236}">
                <a16:creationId xmlns:a16="http://schemas.microsoft.com/office/drawing/2014/main" xmlns="" id="{DE32868B-08CD-42A3-8B7B-CF048D3B1613}"/>
              </a:ext>
            </a:extLst>
          </p:cNvPr>
          <p:cNvSpPr>
            <a:spLocks noGrp="1"/>
          </p:cNvSpPr>
          <p:nvPr>
            <p:ph type="subTitle" idx="1"/>
          </p:nvPr>
        </p:nvSpPr>
        <p:spPr>
          <a:xfrm>
            <a:off x="1524000" y="1364566"/>
            <a:ext cx="9144000" cy="5155504"/>
          </a:xfrm>
        </p:spPr>
        <p:txBody>
          <a:bodyPr anchor="ctr">
            <a:normAutofit/>
          </a:bodyPr>
          <a:lstStyle/>
          <a:p>
            <a:pPr algn="just"/>
            <a:endParaRPr lang="en-US" sz="3200" b="1" dirty="0">
              <a:cs typeface="Adobe Devanagari" panose="02040503050201020203" pitchFamily="18" charset="0"/>
            </a:endParaRPr>
          </a:p>
          <a:p>
            <a:pPr marL="457200" indent="-457200" algn="just">
              <a:buFont typeface="Arial" panose="020B0604020202020204" pitchFamily="34" charset="0"/>
              <a:buChar char="•"/>
            </a:pPr>
            <a:r>
              <a:rPr lang="en-US" sz="3800" dirty="0">
                <a:cs typeface="Adobe Devanagari" panose="02040503050201020203" pitchFamily="18" charset="0"/>
              </a:rPr>
              <a:t>Signaling a Sea Change in the Law and Recognition of this Ongoing Injustice, a Unanimous United States Supreme Court Ruled, Following the Arguments in OFFE’s Brief, that State Courts Do Not Have Authority Over Veterans’ Disability Benefits and Compensation But for a Small Federal Legislative Exception.</a:t>
            </a:r>
          </a:p>
          <a:p>
            <a:pPr marL="457200" indent="-457200" algn="just">
              <a:buFont typeface="Arial" panose="020B0604020202020204" pitchFamily="34" charset="0"/>
              <a:buChar char="•"/>
            </a:pPr>
            <a:endParaRPr lang="en-US" sz="3200" b="1" dirty="0">
              <a:cs typeface="Adobe Devanagari" panose="02040503050201020203" pitchFamily="18" charset="0"/>
            </a:endParaRPr>
          </a:p>
        </p:txBody>
      </p:sp>
    </p:spTree>
    <p:extLst>
      <p:ext uri="{BB962C8B-B14F-4D97-AF65-F5344CB8AC3E}">
        <p14:creationId xmlns:p14="http://schemas.microsoft.com/office/powerpoint/2010/main" val="299433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right)">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E0A175-8FBA-48B0-8DDF-BA5968F2ACCE}"/>
              </a:ext>
            </a:extLst>
          </p:cNvPr>
          <p:cNvSpPr>
            <a:spLocks noGrp="1"/>
          </p:cNvSpPr>
          <p:nvPr>
            <p:ph type="ctrTitle"/>
          </p:nvPr>
        </p:nvSpPr>
        <p:spPr>
          <a:xfrm>
            <a:off x="1524000" y="1122363"/>
            <a:ext cx="9144000" cy="1142535"/>
          </a:xfrm>
        </p:spPr>
        <p:txBody>
          <a:bodyPr>
            <a:normAutofit fontScale="90000"/>
          </a:bodyPr>
          <a:lstStyle/>
          <a:p>
            <a:pPr algn="ctr"/>
            <a:r>
              <a:rPr lang="en-US" sz="5300" b="1" i="1" dirty="0">
                <a:latin typeface="+mn-lt"/>
              </a:rPr>
              <a:t/>
            </a:r>
            <a:br>
              <a:rPr lang="en-US" sz="5300" b="1" i="1" dirty="0">
                <a:latin typeface="+mn-lt"/>
              </a:rPr>
            </a:br>
            <a:r>
              <a:rPr lang="en-US" sz="5300" b="1" i="1" dirty="0">
                <a:latin typeface="+mn-lt"/>
              </a:rPr>
              <a:t>Howell v. Howell</a:t>
            </a:r>
            <a:r>
              <a:rPr lang="en-US" b="1" dirty="0">
                <a:latin typeface="+mn-lt"/>
              </a:rPr>
              <a:t/>
            </a:r>
            <a:br>
              <a:rPr lang="en-US" b="1" dirty="0">
                <a:latin typeface="+mn-lt"/>
              </a:rPr>
            </a:br>
            <a:endParaRPr lang="en-US" b="1" dirty="0">
              <a:latin typeface="+mn-lt"/>
            </a:endParaRPr>
          </a:p>
        </p:txBody>
      </p:sp>
      <p:sp>
        <p:nvSpPr>
          <p:cNvPr id="5" name="Content Placeholder 4">
            <a:extLst>
              <a:ext uri="{FF2B5EF4-FFF2-40B4-BE49-F238E27FC236}">
                <a16:creationId xmlns:a16="http://schemas.microsoft.com/office/drawing/2014/main" xmlns="" id="{DE32868B-08CD-42A3-8B7B-CF048D3B1613}"/>
              </a:ext>
            </a:extLst>
          </p:cNvPr>
          <p:cNvSpPr>
            <a:spLocks noGrp="1"/>
          </p:cNvSpPr>
          <p:nvPr>
            <p:ph type="subTitle" idx="1"/>
          </p:nvPr>
        </p:nvSpPr>
        <p:spPr>
          <a:xfrm>
            <a:off x="1524000" y="1364566"/>
            <a:ext cx="9144000" cy="4656406"/>
          </a:xfrm>
        </p:spPr>
        <p:txBody>
          <a:bodyPr anchor="ctr">
            <a:normAutofit fontScale="92500" lnSpcReduction="10000"/>
          </a:bodyPr>
          <a:lstStyle/>
          <a:p>
            <a:pPr marL="457200" indent="-457200" algn="just">
              <a:buFont typeface="Arial" panose="020B0604020202020204" pitchFamily="34" charset="0"/>
              <a:buChar char="•"/>
            </a:pPr>
            <a:endParaRPr lang="en-US" sz="3200" b="1" dirty="0">
              <a:cs typeface="Adobe Devanagari" panose="02040503050201020203" pitchFamily="18" charset="0"/>
            </a:endParaRPr>
          </a:p>
          <a:p>
            <a:pPr marL="457200" indent="-457200" algn="just">
              <a:buFont typeface="Arial" panose="020B0604020202020204" pitchFamily="34" charset="0"/>
              <a:buChar char="•"/>
            </a:pPr>
            <a:r>
              <a:rPr lang="en-US" sz="3200" dirty="0">
                <a:cs typeface="Adobe Devanagari" panose="02040503050201020203" pitchFamily="18" charset="0"/>
              </a:rPr>
              <a:t>Citing </a:t>
            </a:r>
            <a:r>
              <a:rPr lang="en-US" sz="3200" b="1" dirty="0">
                <a:cs typeface="Adobe Devanagari" panose="02040503050201020203" pitchFamily="18" charset="0"/>
              </a:rPr>
              <a:t>38 USC § 5301(a)</a:t>
            </a:r>
            <a:r>
              <a:rPr lang="en-US" sz="3200" dirty="0">
                <a:cs typeface="Adobe Devanagari" panose="02040503050201020203" pitchFamily="18" charset="0"/>
              </a:rPr>
              <a:t>, the Court ruled state courts have </a:t>
            </a:r>
            <a:r>
              <a:rPr lang="en-US" sz="3200" b="1" dirty="0">
                <a:cs typeface="Adobe Devanagari" panose="02040503050201020203" pitchFamily="18" charset="0"/>
              </a:rPr>
              <a:t>no authority or jurisdiction to “vest in former spouses” any interest in veterans disability benefits</a:t>
            </a:r>
            <a:r>
              <a:rPr lang="en-US" sz="3200" dirty="0">
                <a:cs typeface="Adobe Devanagari" panose="02040503050201020203" pitchFamily="18" charset="0"/>
              </a:rPr>
              <a:t>.</a:t>
            </a:r>
          </a:p>
          <a:p>
            <a:pPr marL="457200" indent="-457200" algn="just">
              <a:buFont typeface="Arial" panose="020B0604020202020204" pitchFamily="34" charset="0"/>
              <a:buChar char="•"/>
            </a:pPr>
            <a:r>
              <a:rPr lang="en-US" sz="3200" dirty="0">
                <a:cs typeface="Adobe Devanagari" panose="02040503050201020203" pitchFamily="18" charset="0"/>
              </a:rPr>
              <a:t>The Court ruled that § 5301 applied to prevent state courts from ordering forced distributions of veterans benefits to former spouses.</a:t>
            </a:r>
          </a:p>
          <a:p>
            <a:pPr marL="457200" indent="-457200" algn="just">
              <a:buFont typeface="Arial" panose="020B0604020202020204" pitchFamily="34" charset="0"/>
              <a:buChar char="•"/>
            </a:pPr>
            <a:r>
              <a:rPr lang="en-US" sz="3200" dirty="0">
                <a:cs typeface="Adobe Devanagari" panose="02040503050201020203" pitchFamily="18" charset="0"/>
              </a:rPr>
              <a:t>In a companion case, </a:t>
            </a:r>
            <a:r>
              <a:rPr lang="en-US" sz="3200" i="1" dirty="0">
                <a:cs typeface="Adobe Devanagari" panose="02040503050201020203" pitchFamily="18" charset="0"/>
              </a:rPr>
              <a:t>Merrill v. </a:t>
            </a:r>
            <a:r>
              <a:rPr lang="en-US" sz="3200" i="1" dirty="0" err="1">
                <a:cs typeface="Adobe Devanagari" panose="02040503050201020203" pitchFamily="18" charset="0"/>
              </a:rPr>
              <a:t>Merill</a:t>
            </a:r>
            <a:r>
              <a:rPr lang="en-US" sz="3200" dirty="0">
                <a:cs typeface="Adobe Devanagari" panose="02040503050201020203" pitchFamily="18" charset="0"/>
              </a:rPr>
              <a:t>, 137 S. Ct. 2156 (2017), the Court ordered application of this rule of federal preemption to combat-related special compensation (CRSC) benefits.</a:t>
            </a:r>
          </a:p>
          <a:p>
            <a:pPr marL="457200" indent="-457200" algn="just">
              <a:buFont typeface="Arial" panose="020B0604020202020204" pitchFamily="34" charset="0"/>
              <a:buChar char="•"/>
            </a:pPr>
            <a:endParaRPr lang="en-US" sz="3200" b="1" dirty="0">
              <a:cs typeface="Adobe Devanagari" panose="02040503050201020203" pitchFamily="18" charset="0"/>
            </a:endParaRPr>
          </a:p>
        </p:txBody>
      </p:sp>
    </p:spTree>
    <p:extLst>
      <p:ext uri="{BB962C8B-B14F-4D97-AF65-F5344CB8AC3E}">
        <p14:creationId xmlns:p14="http://schemas.microsoft.com/office/powerpoint/2010/main" val="112510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E0A175-8FBA-48B0-8DDF-BA5968F2ACCE}"/>
              </a:ext>
            </a:extLst>
          </p:cNvPr>
          <p:cNvSpPr>
            <a:spLocks noGrp="1"/>
          </p:cNvSpPr>
          <p:nvPr>
            <p:ph type="ctrTitle"/>
          </p:nvPr>
        </p:nvSpPr>
        <p:spPr>
          <a:xfrm>
            <a:off x="1524000" y="2425148"/>
            <a:ext cx="9144000" cy="303576"/>
          </a:xfrm>
        </p:spPr>
        <p:txBody>
          <a:bodyPr>
            <a:normAutofit fontScale="90000"/>
          </a:bodyPr>
          <a:lstStyle/>
          <a:p>
            <a:pPr algn="ctr"/>
            <a:r>
              <a:rPr lang="en-US" sz="4900" b="1" dirty="0">
                <a:latin typeface="+mn-lt"/>
              </a:rPr>
              <a:t/>
            </a:r>
            <a:br>
              <a:rPr lang="en-US" sz="4900" b="1" dirty="0">
                <a:latin typeface="+mn-lt"/>
              </a:rPr>
            </a:br>
            <a:r>
              <a:rPr lang="en-US" sz="4900" b="1" dirty="0">
                <a:latin typeface="+mn-lt"/>
              </a:rPr>
              <a:t/>
            </a:r>
            <a:br>
              <a:rPr lang="en-US" sz="4900" b="1" dirty="0">
                <a:latin typeface="+mn-lt"/>
              </a:rPr>
            </a:br>
            <a:r>
              <a:rPr lang="en-US" sz="4900" b="1" dirty="0">
                <a:latin typeface="+mn-lt"/>
              </a:rPr>
              <a:t/>
            </a:r>
            <a:br>
              <a:rPr lang="en-US" sz="4900" b="1" dirty="0">
                <a:latin typeface="+mn-lt"/>
              </a:rPr>
            </a:br>
            <a:r>
              <a:rPr lang="en-US" sz="4900" b="1" dirty="0">
                <a:latin typeface="+mn-lt"/>
              </a:rPr>
              <a:t/>
            </a:r>
            <a:br>
              <a:rPr lang="en-US" sz="4900" b="1" dirty="0">
                <a:latin typeface="+mn-lt"/>
              </a:rPr>
            </a:br>
            <a:r>
              <a:rPr lang="en-US" sz="4900" b="1" dirty="0">
                <a:latin typeface="+mn-lt"/>
              </a:rPr>
              <a:t/>
            </a:r>
            <a:br>
              <a:rPr lang="en-US" sz="4900" b="1" dirty="0">
                <a:latin typeface="+mn-lt"/>
              </a:rPr>
            </a:br>
            <a:r>
              <a:rPr lang="en-US" sz="4900" b="1" dirty="0">
                <a:latin typeface="+mn-lt"/>
              </a:rPr>
              <a:t/>
            </a:r>
            <a:br>
              <a:rPr lang="en-US" sz="4900" b="1" dirty="0">
                <a:latin typeface="+mn-lt"/>
              </a:rPr>
            </a:br>
            <a:r>
              <a:rPr lang="en-US" sz="4900" b="1" dirty="0">
                <a:latin typeface="+mn-lt"/>
              </a:rPr>
              <a:t/>
            </a:r>
            <a:br>
              <a:rPr lang="en-US" sz="4900" b="1" dirty="0">
                <a:latin typeface="+mn-lt"/>
              </a:rPr>
            </a:br>
            <a:r>
              <a:rPr lang="en-US" sz="4900" b="1" dirty="0">
                <a:latin typeface="+mn-lt"/>
              </a:rPr>
              <a:t/>
            </a:r>
            <a:br>
              <a:rPr lang="en-US" sz="4900" b="1" dirty="0">
                <a:latin typeface="+mn-lt"/>
              </a:rPr>
            </a:br>
            <a:r>
              <a:rPr lang="en-US" sz="4900" b="1" dirty="0">
                <a:latin typeface="+mn-lt"/>
              </a:rPr>
              <a:t/>
            </a:r>
            <a:br>
              <a:rPr lang="en-US" sz="4900" b="1" dirty="0">
                <a:latin typeface="+mn-lt"/>
              </a:rPr>
            </a:br>
            <a:r>
              <a:rPr lang="en-US" sz="4900" b="1" dirty="0">
                <a:latin typeface="+mn-lt"/>
              </a:rPr>
              <a:t/>
            </a:r>
            <a:br>
              <a:rPr lang="en-US" sz="4900" b="1" dirty="0">
                <a:latin typeface="+mn-lt"/>
              </a:rPr>
            </a:br>
            <a:r>
              <a:rPr lang="en-US" sz="4900" b="1" dirty="0">
                <a:latin typeface="+mn-lt"/>
              </a:rPr>
              <a:t/>
            </a:r>
            <a:br>
              <a:rPr lang="en-US" sz="4900" b="1" dirty="0">
                <a:latin typeface="+mn-lt"/>
              </a:rPr>
            </a:br>
            <a:r>
              <a:rPr lang="en-US" sz="4900" b="1" dirty="0">
                <a:latin typeface="+mn-lt"/>
              </a:rPr>
              <a:t/>
            </a:r>
            <a:br>
              <a:rPr lang="en-US" sz="4900" b="1" dirty="0">
                <a:latin typeface="+mn-lt"/>
              </a:rPr>
            </a:br>
            <a:r>
              <a:rPr lang="en-US" sz="4900" b="1" dirty="0">
                <a:latin typeface="+mn-lt"/>
              </a:rPr>
              <a:t/>
            </a:r>
            <a:br>
              <a:rPr lang="en-US" sz="4900" b="1" dirty="0">
                <a:latin typeface="+mn-lt"/>
              </a:rPr>
            </a:br>
            <a:r>
              <a:rPr lang="en-US" sz="4900" b="1" dirty="0">
                <a:latin typeface="+mn-lt"/>
              </a:rPr>
              <a:t/>
            </a:r>
            <a:br>
              <a:rPr lang="en-US" sz="4900" b="1" dirty="0">
                <a:latin typeface="+mn-lt"/>
              </a:rPr>
            </a:br>
            <a:r>
              <a:rPr lang="en-US" sz="4900" b="1" dirty="0">
                <a:latin typeface="+mn-lt"/>
              </a:rPr>
              <a:t/>
            </a:r>
            <a:br>
              <a:rPr lang="en-US" sz="4900" b="1" dirty="0">
                <a:latin typeface="+mn-lt"/>
              </a:rPr>
            </a:br>
            <a:r>
              <a:rPr lang="en-US" sz="4900" b="1" dirty="0">
                <a:latin typeface="+mn-lt"/>
              </a:rPr>
              <a:t>Ongoing Efforts – Monitor State Courts Application of Howell Going Forward</a:t>
            </a:r>
            <a:r>
              <a:rPr lang="en-US" b="1" dirty="0">
                <a:latin typeface="+mn-lt"/>
              </a:rPr>
              <a:t/>
            </a:r>
            <a:br>
              <a:rPr lang="en-US" b="1" dirty="0">
                <a:latin typeface="+mn-lt"/>
              </a:rPr>
            </a:br>
            <a:endParaRPr lang="en-US" b="1" dirty="0">
              <a:latin typeface="+mn-lt"/>
            </a:endParaRPr>
          </a:p>
        </p:txBody>
      </p:sp>
      <p:sp>
        <p:nvSpPr>
          <p:cNvPr id="5" name="Content Placeholder 4">
            <a:extLst>
              <a:ext uri="{FF2B5EF4-FFF2-40B4-BE49-F238E27FC236}">
                <a16:creationId xmlns:a16="http://schemas.microsoft.com/office/drawing/2014/main" xmlns="" id="{DE32868B-08CD-42A3-8B7B-CF048D3B1613}"/>
              </a:ext>
            </a:extLst>
          </p:cNvPr>
          <p:cNvSpPr>
            <a:spLocks noGrp="1"/>
          </p:cNvSpPr>
          <p:nvPr>
            <p:ph type="subTitle" idx="1"/>
          </p:nvPr>
        </p:nvSpPr>
        <p:spPr>
          <a:xfrm>
            <a:off x="1524000" y="1961322"/>
            <a:ext cx="9144000" cy="4059650"/>
          </a:xfrm>
        </p:spPr>
        <p:txBody>
          <a:bodyPr anchor="ctr">
            <a:normAutofit/>
          </a:bodyPr>
          <a:lstStyle/>
          <a:p>
            <a:pPr marL="457200" indent="-457200" algn="just">
              <a:buFont typeface="Arial" panose="020B0604020202020204" pitchFamily="34" charset="0"/>
              <a:buChar char="•"/>
            </a:pPr>
            <a:r>
              <a:rPr lang="en-US" sz="3200" dirty="0" smtClean="0">
                <a:cs typeface="Adobe Devanagari" panose="02040503050201020203" pitchFamily="18" charset="0"/>
              </a:rPr>
              <a:t>While </a:t>
            </a:r>
            <a:r>
              <a:rPr lang="en-US" sz="3200" dirty="0">
                <a:cs typeface="Adobe Devanagari" panose="02040503050201020203" pitchFamily="18" charset="0"/>
              </a:rPr>
              <a:t>OFFE secured unanimity from the United States Supreme Court ordering state courts to forthwith follow federal law, as the states have demonstrated noncompliance and defiance  time and time again, OFFE must continue to ensure that the state courts that had been ruling contrary to Howell now follow the law and protect veterans.</a:t>
            </a:r>
          </a:p>
        </p:txBody>
      </p:sp>
    </p:spTree>
    <p:extLst>
      <p:ext uri="{BB962C8B-B14F-4D97-AF65-F5344CB8AC3E}">
        <p14:creationId xmlns:p14="http://schemas.microsoft.com/office/powerpoint/2010/main" val="234297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E0A175-8FBA-48B0-8DDF-BA5968F2ACCE}"/>
              </a:ext>
            </a:extLst>
          </p:cNvPr>
          <p:cNvSpPr>
            <a:spLocks noGrp="1"/>
          </p:cNvSpPr>
          <p:nvPr>
            <p:ph type="ctrTitle"/>
          </p:nvPr>
        </p:nvSpPr>
        <p:spPr>
          <a:xfrm>
            <a:off x="1524000" y="1122363"/>
            <a:ext cx="9144000" cy="1142535"/>
          </a:xfrm>
        </p:spPr>
        <p:txBody>
          <a:bodyPr>
            <a:normAutofit fontScale="90000"/>
          </a:bodyPr>
          <a:lstStyle/>
          <a:p>
            <a:pPr algn="ctr"/>
            <a:r>
              <a:rPr lang="en-US" sz="5300" b="1" dirty="0">
                <a:latin typeface="+mn-lt"/>
              </a:rPr>
              <a:t>Ongoing Efforts</a:t>
            </a:r>
            <a:r>
              <a:rPr lang="en-US" b="1" dirty="0">
                <a:latin typeface="+mn-lt"/>
              </a:rPr>
              <a:t/>
            </a:r>
            <a:br>
              <a:rPr lang="en-US" b="1" dirty="0">
                <a:latin typeface="+mn-lt"/>
              </a:rPr>
            </a:br>
            <a:endParaRPr lang="en-US" b="1" dirty="0">
              <a:latin typeface="+mn-lt"/>
            </a:endParaRPr>
          </a:p>
        </p:txBody>
      </p:sp>
      <p:sp>
        <p:nvSpPr>
          <p:cNvPr id="5" name="Content Placeholder 4">
            <a:extLst>
              <a:ext uri="{FF2B5EF4-FFF2-40B4-BE49-F238E27FC236}">
                <a16:creationId xmlns:a16="http://schemas.microsoft.com/office/drawing/2014/main" xmlns="" id="{DE32868B-08CD-42A3-8B7B-CF048D3B1613}"/>
              </a:ext>
            </a:extLst>
          </p:cNvPr>
          <p:cNvSpPr>
            <a:spLocks noGrp="1"/>
          </p:cNvSpPr>
          <p:nvPr>
            <p:ph type="subTitle" idx="1"/>
          </p:nvPr>
        </p:nvSpPr>
        <p:spPr>
          <a:xfrm>
            <a:off x="1524000" y="1364566"/>
            <a:ext cx="9144000" cy="4656406"/>
          </a:xfrm>
        </p:spPr>
        <p:txBody>
          <a:bodyPr anchor="ctr">
            <a:normAutofit/>
          </a:bodyPr>
          <a:lstStyle/>
          <a:p>
            <a:pPr marL="457200" indent="-457200" algn="just">
              <a:buFont typeface="Arial" panose="020B0604020202020204" pitchFamily="34" charset="0"/>
              <a:buChar char="•"/>
            </a:pPr>
            <a:r>
              <a:rPr lang="en-US" sz="2800" dirty="0">
                <a:cs typeface="Adobe Devanagari" panose="02040503050201020203" pitchFamily="18" charset="0"/>
              </a:rPr>
              <a:t>Because of this documented history of defiance to and noncompliance with federal law in this specific subject matter, OFFE has continued to monitor and participate in state court cases throughout the country to ensure they are following the Supreme Court’s Mandate in </a:t>
            </a:r>
            <a:r>
              <a:rPr lang="en-US" sz="2800" i="1" dirty="0">
                <a:cs typeface="Adobe Devanagari" panose="02040503050201020203" pitchFamily="18" charset="0"/>
              </a:rPr>
              <a:t>Howell</a:t>
            </a:r>
            <a:r>
              <a:rPr lang="en-US" sz="2800" dirty="0">
                <a:cs typeface="Adobe Devanagari" panose="02040503050201020203" pitchFamily="18" charset="0"/>
              </a:rPr>
              <a:t>.</a:t>
            </a:r>
          </a:p>
          <a:p>
            <a:pPr marL="457200" indent="-457200" algn="just">
              <a:buFont typeface="Arial" panose="020B0604020202020204" pitchFamily="34" charset="0"/>
              <a:buChar char="•"/>
            </a:pPr>
            <a:endParaRPr lang="en-US" sz="2800" b="1" dirty="0">
              <a:cs typeface="Adobe Devanagari" panose="02040503050201020203" pitchFamily="18" charset="0"/>
            </a:endParaRPr>
          </a:p>
          <a:p>
            <a:pPr marL="457200" indent="-457200" algn="just">
              <a:buFont typeface="Arial" panose="020B0604020202020204" pitchFamily="34" charset="0"/>
              <a:buChar char="•"/>
            </a:pPr>
            <a:r>
              <a:rPr lang="en-US" sz="2800" b="1" dirty="0">
                <a:cs typeface="Adobe Devanagari" panose="02040503050201020203" pitchFamily="18" charset="0"/>
              </a:rPr>
              <a:t>There is much more work to be done!</a:t>
            </a:r>
          </a:p>
          <a:p>
            <a:pPr marL="914400" lvl="1" indent="-457200" algn="just">
              <a:buFont typeface="Arial" panose="020B0604020202020204" pitchFamily="34" charset="0"/>
              <a:buChar char="•"/>
            </a:pPr>
            <a:endParaRPr lang="en-US" sz="2800" b="1" dirty="0">
              <a:cs typeface="Adobe Devanagari" panose="02040503050201020203" pitchFamily="18" charset="0"/>
            </a:endParaRPr>
          </a:p>
          <a:p>
            <a:pPr marL="914400" lvl="1" indent="-457200" algn="just">
              <a:buFont typeface="Arial" panose="020B0604020202020204" pitchFamily="34" charset="0"/>
              <a:buChar char="•"/>
            </a:pPr>
            <a:endParaRPr lang="en-US" sz="2800" b="1" dirty="0">
              <a:cs typeface="Adobe Devanagari" panose="02040503050201020203" pitchFamily="18" charset="0"/>
            </a:endParaRPr>
          </a:p>
        </p:txBody>
      </p:sp>
    </p:spTree>
    <p:extLst>
      <p:ext uri="{BB962C8B-B14F-4D97-AF65-F5344CB8AC3E}">
        <p14:creationId xmlns:p14="http://schemas.microsoft.com/office/powerpoint/2010/main" val="192929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E0A175-8FBA-48B0-8DDF-BA5968F2ACCE}"/>
              </a:ext>
            </a:extLst>
          </p:cNvPr>
          <p:cNvSpPr>
            <a:spLocks noGrp="1"/>
          </p:cNvSpPr>
          <p:nvPr>
            <p:ph type="ctrTitle"/>
          </p:nvPr>
        </p:nvSpPr>
        <p:spPr>
          <a:xfrm>
            <a:off x="1524000" y="1122363"/>
            <a:ext cx="9144000" cy="1142535"/>
          </a:xfrm>
        </p:spPr>
        <p:txBody>
          <a:bodyPr>
            <a:normAutofit fontScale="90000"/>
          </a:bodyPr>
          <a:lstStyle/>
          <a:p>
            <a:r>
              <a:rPr lang="en-US" sz="5400" b="1" dirty="0">
                <a:latin typeface="+mn-lt"/>
              </a:rPr>
              <a:t>Ongoing Efforts</a:t>
            </a:r>
            <a:r>
              <a:rPr lang="en-US" b="1" dirty="0">
                <a:latin typeface="+mn-lt"/>
              </a:rPr>
              <a:t/>
            </a:r>
            <a:br>
              <a:rPr lang="en-US" b="1" dirty="0">
                <a:latin typeface="+mn-lt"/>
              </a:rPr>
            </a:br>
            <a:endParaRPr lang="en-US" b="1" dirty="0">
              <a:latin typeface="+mn-lt"/>
            </a:endParaRPr>
          </a:p>
        </p:txBody>
      </p:sp>
      <p:sp>
        <p:nvSpPr>
          <p:cNvPr id="5" name="Content Placeholder 4">
            <a:extLst>
              <a:ext uri="{FF2B5EF4-FFF2-40B4-BE49-F238E27FC236}">
                <a16:creationId xmlns:a16="http://schemas.microsoft.com/office/drawing/2014/main" xmlns="" id="{DE32868B-08CD-42A3-8B7B-CF048D3B1613}"/>
              </a:ext>
            </a:extLst>
          </p:cNvPr>
          <p:cNvSpPr>
            <a:spLocks noGrp="1"/>
          </p:cNvSpPr>
          <p:nvPr>
            <p:ph type="subTitle" idx="1"/>
          </p:nvPr>
        </p:nvSpPr>
        <p:spPr>
          <a:xfrm>
            <a:off x="1524000" y="1364566"/>
            <a:ext cx="9144000" cy="4656406"/>
          </a:xfrm>
        </p:spPr>
        <p:txBody>
          <a:bodyPr anchor="ctr">
            <a:normAutofit/>
          </a:bodyPr>
          <a:lstStyle/>
          <a:p>
            <a:pPr marL="457200" indent="-457200" algn="just">
              <a:buFont typeface="Arial" panose="020B0604020202020204" pitchFamily="34" charset="0"/>
              <a:buChar char="•"/>
            </a:pPr>
            <a:endParaRPr lang="en-US" sz="3200" b="1" dirty="0">
              <a:cs typeface="Adobe Devanagari" panose="02040503050201020203" pitchFamily="18" charset="0"/>
            </a:endParaRPr>
          </a:p>
          <a:p>
            <a:pPr marL="457200" indent="-457200" algn="just">
              <a:buFont typeface="Arial" panose="020B0604020202020204" pitchFamily="34" charset="0"/>
              <a:buChar char="•"/>
            </a:pPr>
            <a:r>
              <a:rPr lang="en-US" sz="3600" dirty="0">
                <a:cs typeface="Adobe Devanagari" panose="02040503050201020203" pitchFamily="18" charset="0"/>
              </a:rPr>
              <a:t>Howell overruled what was then a majority of state courts that had ignored or outright rejected federal law. </a:t>
            </a:r>
          </a:p>
          <a:p>
            <a:pPr marL="457200" indent="-457200" algn="just">
              <a:buFont typeface="Arial" panose="020B0604020202020204" pitchFamily="34" charset="0"/>
              <a:buChar char="•"/>
            </a:pPr>
            <a:r>
              <a:rPr lang="en-US" sz="3200" dirty="0">
                <a:cs typeface="Adobe Devanagari" panose="02040503050201020203" pitchFamily="18" charset="0"/>
              </a:rPr>
              <a:t>However, the appellate courts of each of these states must still issue a decision acknowledging the precise effect of</a:t>
            </a:r>
            <a:r>
              <a:rPr lang="en-US" sz="3200" i="1" dirty="0">
                <a:cs typeface="Adobe Devanagari" panose="02040503050201020203" pitchFamily="18" charset="0"/>
              </a:rPr>
              <a:t> Howell</a:t>
            </a:r>
            <a:r>
              <a:rPr lang="en-US" sz="3200" dirty="0">
                <a:cs typeface="Adobe Devanagari" panose="02040503050201020203" pitchFamily="18" charset="0"/>
              </a:rPr>
              <a:t>, and overruling its own state court decisions.</a:t>
            </a:r>
          </a:p>
        </p:txBody>
      </p:sp>
    </p:spTree>
    <p:extLst>
      <p:ext uri="{BB962C8B-B14F-4D97-AF65-F5344CB8AC3E}">
        <p14:creationId xmlns:p14="http://schemas.microsoft.com/office/powerpoint/2010/main" val="393898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righ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righ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E0A175-8FBA-48B0-8DDF-BA5968F2ACCE}"/>
              </a:ext>
            </a:extLst>
          </p:cNvPr>
          <p:cNvSpPr>
            <a:spLocks noGrp="1"/>
          </p:cNvSpPr>
          <p:nvPr>
            <p:ph type="ctrTitle"/>
          </p:nvPr>
        </p:nvSpPr>
        <p:spPr>
          <a:xfrm>
            <a:off x="1524000" y="1122363"/>
            <a:ext cx="9144000" cy="1142535"/>
          </a:xfrm>
        </p:spPr>
        <p:txBody>
          <a:bodyPr>
            <a:normAutofit fontScale="90000"/>
          </a:bodyPr>
          <a:lstStyle/>
          <a:p>
            <a:r>
              <a:rPr lang="en-US" sz="5400" b="1" dirty="0">
                <a:latin typeface="+mn-lt"/>
              </a:rPr>
              <a:t>Ongoing Efforts</a:t>
            </a:r>
            <a:r>
              <a:rPr lang="en-US" b="1" dirty="0">
                <a:latin typeface="+mn-lt"/>
              </a:rPr>
              <a:t/>
            </a:r>
            <a:br>
              <a:rPr lang="en-US" b="1" dirty="0">
                <a:latin typeface="+mn-lt"/>
              </a:rPr>
            </a:br>
            <a:endParaRPr lang="en-US" b="1" dirty="0">
              <a:latin typeface="+mn-lt"/>
            </a:endParaRPr>
          </a:p>
        </p:txBody>
      </p:sp>
      <p:sp>
        <p:nvSpPr>
          <p:cNvPr id="5" name="Content Placeholder 4">
            <a:extLst>
              <a:ext uri="{FF2B5EF4-FFF2-40B4-BE49-F238E27FC236}">
                <a16:creationId xmlns:a16="http://schemas.microsoft.com/office/drawing/2014/main" xmlns="" id="{DE32868B-08CD-42A3-8B7B-CF048D3B1613}"/>
              </a:ext>
            </a:extLst>
          </p:cNvPr>
          <p:cNvSpPr>
            <a:spLocks noGrp="1"/>
          </p:cNvSpPr>
          <p:nvPr>
            <p:ph type="subTitle" idx="1"/>
          </p:nvPr>
        </p:nvSpPr>
        <p:spPr>
          <a:xfrm>
            <a:off x="1524000" y="1364566"/>
            <a:ext cx="9144000" cy="4656406"/>
          </a:xfrm>
        </p:spPr>
        <p:txBody>
          <a:bodyPr anchor="ctr">
            <a:normAutofit fontScale="85000" lnSpcReduction="20000"/>
          </a:bodyPr>
          <a:lstStyle/>
          <a:p>
            <a:pPr marL="457200" indent="-457200" algn="just">
              <a:buFont typeface="Arial" panose="020B0604020202020204" pitchFamily="34" charset="0"/>
              <a:buChar char="•"/>
            </a:pPr>
            <a:endParaRPr lang="en-US" sz="3200" b="1" dirty="0">
              <a:cs typeface="Adobe Devanagari" panose="02040503050201020203" pitchFamily="18" charset="0"/>
            </a:endParaRPr>
          </a:p>
          <a:p>
            <a:pPr marL="457200" indent="-457200" algn="just">
              <a:buFont typeface="Arial" panose="020B0604020202020204" pitchFamily="34" charset="0"/>
              <a:buChar char="•"/>
            </a:pPr>
            <a:r>
              <a:rPr lang="en-US" sz="3600" dirty="0">
                <a:cs typeface="Adobe Devanagari" panose="02040503050201020203" pitchFamily="18" charset="0"/>
              </a:rPr>
              <a:t>Among the states we are monitoring in which action has been or is currently being taken are: </a:t>
            </a:r>
          </a:p>
          <a:p>
            <a:pPr marL="457200" indent="-457200" algn="just">
              <a:buFont typeface="Arial" panose="020B0604020202020204" pitchFamily="34" charset="0"/>
              <a:buChar char="•"/>
            </a:pPr>
            <a:r>
              <a:rPr lang="en-US" sz="3600" b="1" dirty="0">
                <a:cs typeface="Adobe Devanagari" panose="02040503050201020203" pitchFamily="18" charset="0"/>
              </a:rPr>
              <a:t>Arizona</a:t>
            </a:r>
            <a:r>
              <a:rPr lang="en-US" sz="3600" dirty="0">
                <a:cs typeface="Adobe Devanagari" panose="02040503050201020203" pitchFamily="18" charset="0"/>
              </a:rPr>
              <a:t> (now reversed by </a:t>
            </a:r>
            <a:r>
              <a:rPr lang="en-US" sz="3600" i="1" dirty="0">
                <a:cs typeface="Adobe Devanagari" panose="02040503050201020203" pitchFamily="18" charset="0"/>
              </a:rPr>
              <a:t>Howell </a:t>
            </a:r>
            <a:r>
              <a:rPr lang="en-US" sz="3600" dirty="0">
                <a:cs typeface="Adobe Devanagari" panose="02040503050201020203" pitchFamily="18" charset="0"/>
              </a:rPr>
              <a:t>and </a:t>
            </a:r>
            <a:r>
              <a:rPr lang="en-US" sz="3600" i="1" dirty="0">
                <a:cs typeface="Adobe Devanagari" panose="02040503050201020203" pitchFamily="18" charset="0"/>
              </a:rPr>
              <a:t>Merrill</a:t>
            </a:r>
            <a:r>
              <a:rPr lang="en-US" sz="3600" dirty="0">
                <a:cs typeface="Adobe Devanagari" panose="02040503050201020203" pitchFamily="18" charset="0"/>
              </a:rPr>
              <a:t>);</a:t>
            </a:r>
          </a:p>
          <a:p>
            <a:pPr marL="457200" indent="-457200" algn="just">
              <a:buFont typeface="Arial" panose="020B0604020202020204" pitchFamily="34" charset="0"/>
              <a:buChar char="•"/>
            </a:pPr>
            <a:r>
              <a:rPr lang="en-US" sz="3600" b="1" dirty="0">
                <a:cs typeface="Adobe Devanagari" panose="02040503050201020203" pitchFamily="18" charset="0"/>
              </a:rPr>
              <a:t>California</a:t>
            </a:r>
            <a:r>
              <a:rPr lang="en-US" sz="3600" dirty="0">
                <a:cs typeface="Adobe Devanagari" panose="02040503050201020203" pitchFamily="18" charset="0"/>
              </a:rPr>
              <a:t> (pending reversal by way of Supreme Court’s </a:t>
            </a:r>
            <a:r>
              <a:rPr lang="en-US" sz="3600" i="1" dirty="0" err="1">
                <a:cs typeface="Adobe Devanagari" panose="02040503050201020203" pitchFamily="18" charset="0"/>
              </a:rPr>
              <a:t>Cassinelli</a:t>
            </a:r>
            <a:r>
              <a:rPr lang="en-US" sz="3600" dirty="0">
                <a:cs typeface="Adobe Devanagari" panose="02040503050201020203" pitchFamily="18" charset="0"/>
              </a:rPr>
              <a:t> Order);</a:t>
            </a:r>
          </a:p>
          <a:p>
            <a:pPr marL="457200" indent="-457200" algn="just">
              <a:buFont typeface="Arial" panose="020B0604020202020204" pitchFamily="34" charset="0"/>
              <a:buChar char="•"/>
            </a:pPr>
            <a:r>
              <a:rPr lang="en-US" sz="3600" b="1" dirty="0">
                <a:cs typeface="Adobe Devanagari" panose="02040503050201020203" pitchFamily="18" charset="0"/>
              </a:rPr>
              <a:t>Maryland</a:t>
            </a:r>
            <a:r>
              <a:rPr lang="en-US" sz="3600" dirty="0">
                <a:cs typeface="Adobe Devanagari" panose="02040503050201020203" pitchFamily="18" charset="0"/>
              </a:rPr>
              <a:t> (now reversed </a:t>
            </a:r>
            <a:r>
              <a:rPr lang="en-US" sz="3600" dirty="0" smtClean="0">
                <a:cs typeface="Adobe Devanagari" panose="02040503050201020203" pitchFamily="18" charset="0"/>
              </a:rPr>
              <a:t>by </a:t>
            </a:r>
            <a:r>
              <a:rPr lang="en-US" sz="3600" i="1" dirty="0" smtClean="0">
                <a:cs typeface="Adobe Devanagari" panose="02040503050201020203" pitchFamily="18" charset="0"/>
              </a:rPr>
              <a:t>Hurt </a:t>
            </a:r>
            <a:r>
              <a:rPr lang="en-US" sz="3600" i="1" dirty="0">
                <a:cs typeface="Adobe Devanagari" panose="02040503050201020203" pitchFamily="18" charset="0"/>
              </a:rPr>
              <a:t>v. Hurt-Jones</a:t>
            </a:r>
            <a:r>
              <a:rPr lang="en-US" sz="3600" dirty="0">
                <a:cs typeface="Adobe Devanagari" panose="02040503050201020203" pitchFamily="18" charset="0"/>
              </a:rPr>
              <a:t>);</a:t>
            </a:r>
          </a:p>
          <a:p>
            <a:pPr marL="457200" indent="-457200" algn="just">
              <a:buFont typeface="Arial" panose="020B0604020202020204" pitchFamily="34" charset="0"/>
              <a:buChar char="•"/>
            </a:pPr>
            <a:r>
              <a:rPr lang="en-US" sz="3600" b="1" dirty="0">
                <a:cs typeface="Adobe Devanagari" panose="02040503050201020203" pitchFamily="18" charset="0"/>
              </a:rPr>
              <a:t>Michigan</a:t>
            </a:r>
            <a:r>
              <a:rPr lang="en-US" sz="3600" dirty="0">
                <a:cs typeface="Adobe Devanagari" panose="02040503050201020203" pitchFamily="18" charset="0"/>
              </a:rPr>
              <a:t> (State Supreme Court has vacated judgment of Court of Appeals in </a:t>
            </a:r>
            <a:r>
              <a:rPr lang="en-US" sz="3600" i="1" dirty="0">
                <a:cs typeface="Adobe Devanagari" panose="02040503050201020203" pitchFamily="18" charset="0"/>
              </a:rPr>
              <a:t>Foster v. Foster</a:t>
            </a:r>
            <a:r>
              <a:rPr lang="en-US" sz="3600" dirty="0">
                <a:cs typeface="Adobe Devanagari" panose="02040503050201020203" pitchFamily="18" charset="0"/>
              </a:rPr>
              <a:t>); </a:t>
            </a:r>
          </a:p>
          <a:p>
            <a:pPr marL="457200" indent="-457200" algn="just">
              <a:buFont typeface="Arial" panose="020B0604020202020204" pitchFamily="34" charset="0"/>
              <a:buChar char="•"/>
            </a:pPr>
            <a:r>
              <a:rPr lang="en-US" sz="3600" b="1" dirty="0">
                <a:cs typeface="Adobe Devanagari" panose="02040503050201020203" pitchFamily="18" charset="0"/>
              </a:rPr>
              <a:t>Minnesota</a:t>
            </a:r>
            <a:r>
              <a:rPr lang="en-US" sz="3600" dirty="0">
                <a:cs typeface="Adobe Devanagari" panose="02040503050201020203" pitchFamily="18" charset="0"/>
              </a:rPr>
              <a:t> (now reversed by </a:t>
            </a:r>
            <a:r>
              <a:rPr lang="en-US" sz="3600" i="1" dirty="0" err="1">
                <a:cs typeface="Adobe Devanagari" panose="02040503050201020203" pitchFamily="18" charset="0"/>
              </a:rPr>
              <a:t>Berberich</a:t>
            </a:r>
            <a:r>
              <a:rPr lang="en-US" sz="3600" i="1" dirty="0">
                <a:cs typeface="Adobe Devanagari" panose="02040503050201020203" pitchFamily="18" charset="0"/>
              </a:rPr>
              <a:t> v. Mattson</a:t>
            </a:r>
            <a:r>
              <a:rPr lang="en-US" sz="3600" dirty="0">
                <a:cs typeface="Adobe Devanagari" panose="02040503050201020203" pitchFamily="18" charset="0"/>
              </a:rPr>
              <a:t>); </a:t>
            </a:r>
          </a:p>
          <a:p>
            <a:pPr marL="457200" indent="-457200" algn="just">
              <a:buFont typeface="Arial" panose="020B0604020202020204" pitchFamily="34" charset="0"/>
              <a:buChar char="•"/>
            </a:pPr>
            <a:r>
              <a:rPr lang="en-US" sz="3600" b="1" dirty="0">
                <a:cs typeface="Adobe Devanagari" panose="02040503050201020203" pitchFamily="18" charset="0"/>
              </a:rPr>
              <a:t>North Carolina </a:t>
            </a:r>
            <a:r>
              <a:rPr lang="en-US" sz="3600" dirty="0">
                <a:cs typeface="Adobe Devanagari" panose="02040503050201020203" pitchFamily="18" charset="0"/>
              </a:rPr>
              <a:t>(pending review in </a:t>
            </a:r>
            <a:r>
              <a:rPr lang="en-US" sz="3600" i="1" dirty="0" err="1">
                <a:cs typeface="Adobe Devanagari" panose="02040503050201020203" pitchFamily="18" charset="0"/>
              </a:rPr>
              <a:t>Lesh</a:t>
            </a:r>
            <a:r>
              <a:rPr lang="en-US" sz="3600" i="1" dirty="0">
                <a:cs typeface="Adobe Devanagari" panose="02040503050201020203" pitchFamily="18" charset="0"/>
              </a:rPr>
              <a:t> v. </a:t>
            </a:r>
            <a:r>
              <a:rPr lang="en-US" sz="3600" i="1" dirty="0" err="1">
                <a:cs typeface="Adobe Devanagari" panose="02040503050201020203" pitchFamily="18" charset="0"/>
              </a:rPr>
              <a:t>Lesh</a:t>
            </a:r>
            <a:r>
              <a:rPr lang="en-US" sz="3600" dirty="0">
                <a:cs typeface="Adobe Devanagari" panose="02040503050201020203" pitchFamily="18" charset="0"/>
              </a:rPr>
              <a:t>);</a:t>
            </a:r>
          </a:p>
          <a:p>
            <a:pPr algn="just"/>
            <a:endParaRPr lang="en-US" sz="3200" b="1" dirty="0">
              <a:cs typeface="Adobe Devanagari" panose="02040503050201020203" pitchFamily="18" charset="0"/>
            </a:endParaRPr>
          </a:p>
        </p:txBody>
      </p:sp>
    </p:spTree>
    <p:extLst>
      <p:ext uri="{BB962C8B-B14F-4D97-AF65-F5344CB8AC3E}">
        <p14:creationId xmlns:p14="http://schemas.microsoft.com/office/powerpoint/2010/main" val="173325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righ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righ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right)">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right)">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right)">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right)">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wipe(right)">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Manchester VA Medical Center</a:t>
            </a:r>
            <a:r>
              <a:rPr lang="en-US" dirty="0"/>
              <a:t/>
            </a:r>
            <a:br>
              <a:rPr lang="en-US" dirty="0"/>
            </a:br>
            <a:r>
              <a:rPr lang="en-US" sz="3200" dirty="0"/>
              <a:t>Withholds Medical care to whistle Blower Veterans</a:t>
            </a:r>
          </a:p>
        </p:txBody>
      </p:sp>
      <p:sp>
        <p:nvSpPr>
          <p:cNvPr id="3" name="Content Placeholder 2"/>
          <p:cNvSpPr>
            <a:spLocks noGrp="1"/>
          </p:cNvSpPr>
          <p:nvPr>
            <p:ph idx="1"/>
          </p:nvPr>
        </p:nvSpPr>
        <p:spPr/>
        <p:txBody>
          <a:bodyPr/>
          <a:lstStyle/>
          <a:p>
            <a:pPr marL="0" indent="0" algn="ctr">
              <a:buNone/>
            </a:pPr>
            <a:r>
              <a:rPr lang="en-US" dirty="0"/>
              <a:t>Statements of Tony Woody, US Navy, ADC (Honorably Retired) </a:t>
            </a:r>
          </a:p>
          <a:p>
            <a:pPr marL="0" indent="0" algn="ctr">
              <a:buNone/>
            </a:pPr>
            <a:endParaRPr lang="en-US" dirty="0"/>
          </a:p>
          <a:p>
            <a:pPr marL="0" indent="0" algn="ctr">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1774" y="2382838"/>
            <a:ext cx="4106863" cy="253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057275" y="4907301"/>
            <a:ext cx="9658350" cy="1477328"/>
          </a:xfrm>
          <a:prstGeom prst="rect">
            <a:avLst/>
          </a:prstGeom>
        </p:spPr>
        <p:txBody>
          <a:bodyPr wrap="square">
            <a:spAutoFit/>
          </a:bodyPr>
          <a:lstStyle/>
          <a:p>
            <a:r>
              <a:rPr lang="en-US" b="1" dirty="0"/>
              <a:t>BEDFORD, MA.</a:t>
            </a:r>
            <a:r>
              <a:rPr lang="en-US" dirty="0"/>
              <a:t> — The Department of Veterans Affairs is pleased to announce the appointment of Tammy A. Krueger as the new director of Manchester VA Medical Center.  Krueger will oversee a comprehensive healthcare system classified as a Complexity Level 3 facility that provides care to approximately 23,000 unique Veterans from Eastern New Hampshire, with an operating budget of $135+ million.</a:t>
            </a:r>
          </a:p>
        </p:txBody>
      </p:sp>
    </p:spTree>
    <p:extLst>
      <p:ext uri="{BB962C8B-B14F-4D97-AF65-F5344CB8AC3E}">
        <p14:creationId xmlns:p14="http://schemas.microsoft.com/office/powerpoint/2010/main" val="13105760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E0A175-8FBA-48B0-8DDF-BA5968F2ACCE}"/>
              </a:ext>
            </a:extLst>
          </p:cNvPr>
          <p:cNvSpPr>
            <a:spLocks noGrp="1"/>
          </p:cNvSpPr>
          <p:nvPr>
            <p:ph type="ctrTitle"/>
          </p:nvPr>
        </p:nvSpPr>
        <p:spPr>
          <a:xfrm>
            <a:off x="1524000" y="1122363"/>
            <a:ext cx="9144000" cy="1142535"/>
          </a:xfrm>
        </p:spPr>
        <p:txBody>
          <a:bodyPr>
            <a:normAutofit fontScale="90000"/>
          </a:bodyPr>
          <a:lstStyle/>
          <a:p>
            <a:r>
              <a:rPr lang="en-US" sz="5400" b="1" dirty="0">
                <a:latin typeface="+mn-lt"/>
              </a:rPr>
              <a:t>Ongoing Efforts</a:t>
            </a:r>
            <a:r>
              <a:rPr lang="en-US" b="1" dirty="0">
                <a:latin typeface="+mn-lt"/>
              </a:rPr>
              <a:t/>
            </a:r>
            <a:br>
              <a:rPr lang="en-US" b="1" dirty="0">
                <a:latin typeface="+mn-lt"/>
              </a:rPr>
            </a:br>
            <a:endParaRPr lang="en-US" b="1" dirty="0">
              <a:latin typeface="+mn-lt"/>
            </a:endParaRPr>
          </a:p>
        </p:txBody>
      </p:sp>
      <p:sp>
        <p:nvSpPr>
          <p:cNvPr id="5" name="Content Placeholder 4">
            <a:extLst>
              <a:ext uri="{FF2B5EF4-FFF2-40B4-BE49-F238E27FC236}">
                <a16:creationId xmlns:a16="http://schemas.microsoft.com/office/drawing/2014/main" xmlns="" id="{DE32868B-08CD-42A3-8B7B-CF048D3B1613}"/>
              </a:ext>
            </a:extLst>
          </p:cNvPr>
          <p:cNvSpPr>
            <a:spLocks noGrp="1"/>
          </p:cNvSpPr>
          <p:nvPr>
            <p:ph type="subTitle" idx="1"/>
          </p:nvPr>
        </p:nvSpPr>
        <p:spPr>
          <a:xfrm>
            <a:off x="1524000" y="1364566"/>
            <a:ext cx="9144000" cy="4656406"/>
          </a:xfrm>
        </p:spPr>
        <p:txBody>
          <a:bodyPr anchor="ctr">
            <a:normAutofit fontScale="92500" lnSpcReduction="20000"/>
          </a:bodyPr>
          <a:lstStyle/>
          <a:p>
            <a:pPr marL="457200" indent="-457200" algn="just">
              <a:buFont typeface="Arial" panose="020B0604020202020204" pitchFamily="34" charset="0"/>
              <a:buChar char="•"/>
            </a:pPr>
            <a:endParaRPr lang="en-US" sz="3200" b="1" dirty="0">
              <a:cs typeface="Adobe Devanagari" panose="02040503050201020203" pitchFamily="18" charset="0"/>
            </a:endParaRPr>
          </a:p>
          <a:p>
            <a:pPr marL="457200" indent="-457200" algn="just">
              <a:buFont typeface="Arial" panose="020B0604020202020204" pitchFamily="34" charset="0"/>
              <a:buChar char="•"/>
            </a:pPr>
            <a:r>
              <a:rPr lang="en-US" sz="3600" dirty="0">
                <a:cs typeface="Adobe Devanagari" panose="02040503050201020203" pitchFamily="18" charset="0"/>
              </a:rPr>
              <a:t>We continue to monitor those other states that did not follow federal law and in which no cases appear to be currently pending. These include:</a:t>
            </a:r>
          </a:p>
          <a:p>
            <a:pPr marL="457200" indent="-457200" algn="just">
              <a:buFont typeface="Arial" panose="020B0604020202020204" pitchFamily="34" charset="0"/>
              <a:buChar char="•"/>
            </a:pPr>
            <a:r>
              <a:rPr lang="en-US" sz="3600" dirty="0">
                <a:cs typeface="Adobe Devanagari" panose="02040503050201020203" pitchFamily="18" charset="0"/>
              </a:rPr>
              <a:t>Colorado, Florida, Hawaii, Idaho, Illinois, Indiana, Maine, Massachusetts, Nevada, New Jersey, New Mexico, Oklahoma, Rhode Island, South Dakota, and Tennessee.</a:t>
            </a:r>
          </a:p>
          <a:p>
            <a:pPr marL="457200" indent="-457200" algn="just">
              <a:buFont typeface="Arial" panose="020B0604020202020204" pitchFamily="34" charset="0"/>
              <a:buChar char="•"/>
            </a:pPr>
            <a:r>
              <a:rPr lang="en-US" sz="3600" dirty="0">
                <a:cs typeface="Adobe Devanagari" panose="02040503050201020203" pitchFamily="18" charset="0"/>
              </a:rPr>
              <a:t>There are other states that are not following federal law and we are identifying them as we go and addressing cases where possible.</a:t>
            </a:r>
          </a:p>
          <a:p>
            <a:pPr marL="457200" indent="-457200" algn="just">
              <a:buFont typeface="Arial" panose="020B0604020202020204" pitchFamily="34" charset="0"/>
              <a:buChar char="•"/>
            </a:pPr>
            <a:endParaRPr lang="en-US" sz="3200" b="1" dirty="0">
              <a:cs typeface="Adobe Devanagari" panose="02040503050201020203" pitchFamily="18" charset="0"/>
            </a:endParaRPr>
          </a:p>
        </p:txBody>
      </p:sp>
    </p:spTree>
    <p:extLst>
      <p:ext uri="{BB962C8B-B14F-4D97-AF65-F5344CB8AC3E}">
        <p14:creationId xmlns:p14="http://schemas.microsoft.com/office/powerpoint/2010/main" val="411500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righ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righ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righ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E0A175-8FBA-48B0-8DDF-BA5968F2ACCE}"/>
              </a:ext>
            </a:extLst>
          </p:cNvPr>
          <p:cNvSpPr>
            <a:spLocks noGrp="1"/>
          </p:cNvSpPr>
          <p:nvPr>
            <p:ph type="ctrTitle"/>
          </p:nvPr>
        </p:nvSpPr>
        <p:spPr>
          <a:xfrm>
            <a:off x="1524000" y="1122363"/>
            <a:ext cx="9144000" cy="1142535"/>
          </a:xfrm>
        </p:spPr>
        <p:txBody>
          <a:bodyPr>
            <a:normAutofit fontScale="90000"/>
          </a:bodyPr>
          <a:lstStyle/>
          <a:p>
            <a:r>
              <a:rPr lang="en-US" sz="5400" b="1" dirty="0">
                <a:latin typeface="+mn-lt"/>
              </a:rPr>
              <a:t>Ongoing Efforts</a:t>
            </a:r>
            <a:r>
              <a:rPr lang="en-US" b="1" dirty="0">
                <a:latin typeface="+mn-lt"/>
              </a:rPr>
              <a:t/>
            </a:r>
            <a:br>
              <a:rPr lang="en-US" b="1" dirty="0">
                <a:latin typeface="+mn-lt"/>
              </a:rPr>
            </a:br>
            <a:endParaRPr lang="en-US" b="1" dirty="0">
              <a:latin typeface="+mn-lt"/>
            </a:endParaRPr>
          </a:p>
        </p:txBody>
      </p:sp>
      <p:sp>
        <p:nvSpPr>
          <p:cNvPr id="5" name="Content Placeholder 4">
            <a:extLst>
              <a:ext uri="{FF2B5EF4-FFF2-40B4-BE49-F238E27FC236}">
                <a16:creationId xmlns:a16="http://schemas.microsoft.com/office/drawing/2014/main" xmlns="" id="{DE32868B-08CD-42A3-8B7B-CF048D3B1613}"/>
              </a:ext>
            </a:extLst>
          </p:cNvPr>
          <p:cNvSpPr>
            <a:spLocks noGrp="1"/>
          </p:cNvSpPr>
          <p:nvPr>
            <p:ph type="subTitle" idx="1"/>
          </p:nvPr>
        </p:nvSpPr>
        <p:spPr>
          <a:xfrm>
            <a:off x="1524000" y="1364566"/>
            <a:ext cx="9144000" cy="4656406"/>
          </a:xfrm>
        </p:spPr>
        <p:txBody>
          <a:bodyPr anchor="ctr">
            <a:normAutofit/>
          </a:bodyPr>
          <a:lstStyle/>
          <a:p>
            <a:pPr marL="457200" indent="-457200" algn="just">
              <a:buFont typeface="Arial" panose="020B0604020202020204" pitchFamily="34" charset="0"/>
              <a:buChar char="•"/>
            </a:pPr>
            <a:endParaRPr lang="en-US" sz="3200" b="1" dirty="0">
              <a:cs typeface="Adobe Devanagari" panose="02040503050201020203" pitchFamily="18" charset="0"/>
            </a:endParaRPr>
          </a:p>
          <a:p>
            <a:pPr marL="457200" indent="-457200" algn="l">
              <a:buFont typeface="Arial" panose="020B0604020202020204" pitchFamily="34" charset="0"/>
              <a:buChar char="•"/>
            </a:pPr>
            <a:r>
              <a:rPr lang="en-US" sz="3600" dirty="0">
                <a:cs typeface="Adobe Devanagari" panose="02040503050201020203" pitchFamily="18" charset="0"/>
              </a:rPr>
              <a:t>Following is an explanation of some of the judicial decisions and cases that we have been involved in and/or we have monitored, and are monitoring, standing by for further assistance.</a:t>
            </a:r>
            <a:endParaRPr lang="en-US" sz="3600" b="1" dirty="0">
              <a:cs typeface="Adobe Devanagari" panose="02040503050201020203" pitchFamily="18" charset="0"/>
            </a:endParaRPr>
          </a:p>
          <a:p>
            <a:pPr marL="457200" indent="-457200" algn="just">
              <a:buFont typeface="Arial" panose="020B0604020202020204" pitchFamily="34" charset="0"/>
              <a:buChar char="•"/>
            </a:pPr>
            <a:endParaRPr lang="en-US" sz="3200" b="1" dirty="0">
              <a:cs typeface="Adobe Devanagari" panose="02040503050201020203" pitchFamily="18" charset="0"/>
            </a:endParaRPr>
          </a:p>
        </p:txBody>
      </p:sp>
    </p:spTree>
    <p:extLst>
      <p:ext uri="{BB962C8B-B14F-4D97-AF65-F5344CB8AC3E}">
        <p14:creationId xmlns:p14="http://schemas.microsoft.com/office/powerpoint/2010/main" val="41613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right)">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E0A175-8FBA-48B0-8DDF-BA5968F2ACCE}"/>
              </a:ext>
            </a:extLst>
          </p:cNvPr>
          <p:cNvSpPr>
            <a:spLocks noGrp="1"/>
          </p:cNvSpPr>
          <p:nvPr>
            <p:ph type="ctrTitle"/>
          </p:nvPr>
        </p:nvSpPr>
        <p:spPr>
          <a:xfrm>
            <a:off x="1524000" y="1122363"/>
            <a:ext cx="9144000" cy="1142535"/>
          </a:xfrm>
        </p:spPr>
        <p:txBody>
          <a:bodyPr>
            <a:normAutofit fontScale="90000"/>
          </a:bodyPr>
          <a:lstStyle/>
          <a:p>
            <a:r>
              <a:rPr lang="en-US" i="1" dirty="0" err="1">
                <a:latin typeface="+mn-lt"/>
                <a:cs typeface="Adobe Devanagari" panose="02040503050201020203" pitchFamily="18" charset="0"/>
              </a:rPr>
              <a:t>Berberich</a:t>
            </a:r>
            <a:r>
              <a:rPr lang="en-US" i="1" dirty="0">
                <a:latin typeface="+mn-lt"/>
                <a:cs typeface="Adobe Devanagari" panose="02040503050201020203" pitchFamily="18" charset="0"/>
              </a:rPr>
              <a:t> v. Mattson</a:t>
            </a:r>
            <a:r>
              <a:rPr lang="en-US" b="1" dirty="0">
                <a:latin typeface="+mn-lt"/>
              </a:rPr>
              <a:t/>
            </a:r>
            <a:br>
              <a:rPr lang="en-US" b="1" dirty="0">
                <a:latin typeface="+mn-lt"/>
              </a:rPr>
            </a:br>
            <a:endParaRPr lang="en-US" b="1" dirty="0">
              <a:latin typeface="+mn-lt"/>
            </a:endParaRPr>
          </a:p>
        </p:txBody>
      </p:sp>
      <p:sp>
        <p:nvSpPr>
          <p:cNvPr id="5" name="Content Placeholder 4">
            <a:extLst>
              <a:ext uri="{FF2B5EF4-FFF2-40B4-BE49-F238E27FC236}">
                <a16:creationId xmlns:a16="http://schemas.microsoft.com/office/drawing/2014/main" xmlns="" id="{DE32868B-08CD-42A3-8B7B-CF048D3B1613}"/>
              </a:ext>
            </a:extLst>
          </p:cNvPr>
          <p:cNvSpPr>
            <a:spLocks noGrp="1"/>
          </p:cNvSpPr>
          <p:nvPr>
            <p:ph type="subTitle" idx="1"/>
          </p:nvPr>
        </p:nvSpPr>
        <p:spPr>
          <a:xfrm>
            <a:off x="1524000" y="1364566"/>
            <a:ext cx="9144000" cy="4656406"/>
          </a:xfrm>
        </p:spPr>
        <p:txBody>
          <a:bodyPr anchor="ctr">
            <a:normAutofit fontScale="85000" lnSpcReduction="20000"/>
          </a:bodyPr>
          <a:lstStyle/>
          <a:p>
            <a:pPr marL="457200" indent="-457200" algn="just">
              <a:buFont typeface="Arial" panose="020B0604020202020204" pitchFamily="34" charset="0"/>
              <a:buChar char="•"/>
            </a:pPr>
            <a:endParaRPr lang="en-US" sz="3200" b="1" dirty="0">
              <a:cs typeface="Adobe Devanagari" panose="02040503050201020203" pitchFamily="18" charset="0"/>
            </a:endParaRPr>
          </a:p>
          <a:p>
            <a:pPr marL="457200" indent="-457200" algn="just">
              <a:buFont typeface="Arial" panose="020B0604020202020204" pitchFamily="34" charset="0"/>
              <a:buChar char="•"/>
            </a:pPr>
            <a:r>
              <a:rPr lang="en-US" sz="3200" dirty="0">
                <a:cs typeface="Adobe Devanagari" panose="02040503050201020203" pitchFamily="18" charset="0"/>
              </a:rPr>
              <a:t>In the </a:t>
            </a:r>
            <a:r>
              <a:rPr lang="en-US" sz="3200" dirty="0" smtClean="0">
                <a:cs typeface="Adobe Devanagari" panose="02040503050201020203" pitchFamily="18" charset="0"/>
              </a:rPr>
              <a:t>first </a:t>
            </a:r>
            <a:r>
              <a:rPr lang="en-US" sz="3200" dirty="0">
                <a:cs typeface="Adobe Devanagari" panose="02040503050201020203" pitchFamily="18" charset="0"/>
              </a:rPr>
              <a:t>state appellate court case to consider </a:t>
            </a:r>
            <a:r>
              <a:rPr lang="en-US" sz="3200" i="1" dirty="0">
                <a:cs typeface="Adobe Devanagari" panose="02040503050201020203" pitchFamily="18" charset="0"/>
              </a:rPr>
              <a:t>Howell</a:t>
            </a:r>
            <a:r>
              <a:rPr lang="en-US" sz="3200" dirty="0">
                <a:cs typeface="Adobe Devanagari" panose="02040503050201020203" pitchFamily="18" charset="0"/>
              </a:rPr>
              <a:t>, OFFE and Forgotten Warriors Project, Inc., submitted a friend of the court brief to ensure that the court would understand and follow the law.</a:t>
            </a:r>
          </a:p>
          <a:p>
            <a:pPr marL="457200" indent="-457200" algn="just">
              <a:buFont typeface="Arial" panose="020B0604020202020204" pitchFamily="34" charset="0"/>
              <a:buChar char="•"/>
            </a:pPr>
            <a:endParaRPr lang="en-US" sz="3200" dirty="0">
              <a:cs typeface="Adobe Devanagari" panose="02040503050201020203" pitchFamily="18" charset="0"/>
            </a:endParaRPr>
          </a:p>
          <a:p>
            <a:pPr marL="457200" indent="-457200" algn="just">
              <a:buFont typeface="Arial" panose="020B0604020202020204" pitchFamily="34" charset="0"/>
              <a:buChar char="•"/>
            </a:pPr>
            <a:r>
              <a:rPr lang="en-US" sz="3200" dirty="0">
                <a:cs typeface="Adobe Devanagari" panose="02040503050201020203" pitchFamily="18" charset="0"/>
              </a:rPr>
              <a:t>On October 2, 2017, the Minnesota Court of Appeals did just that, following the law cited by OFFE’s amicus brief, and issuing a binding opinion reversing its prior bad precedent, which had held state courts could exercise authority over veterans’ retirement and disability pay to order distributions and division of these monies to former spouses in property divisions upon divorce.</a:t>
            </a:r>
            <a:endParaRPr lang="en-US" sz="3200" dirty="0">
              <a:highlight>
                <a:srgbClr val="FFFF00"/>
              </a:highlight>
              <a:cs typeface="Adobe Devanagari" panose="02040503050201020203" pitchFamily="18" charset="0"/>
            </a:endParaRPr>
          </a:p>
        </p:txBody>
      </p:sp>
    </p:spTree>
    <p:extLst>
      <p:ext uri="{BB962C8B-B14F-4D97-AF65-F5344CB8AC3E}">
        <p14:creationId xmlns:p14="http://schemas.microsoft.com/office/powerpoint/2010/main" val="277865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E0A175-8FBA-48B0-8DDF-BA5968F2ACCE}"/>
              </a:ext>
            </a:extLst>
          </p:cNvPr>
          <p:cNvSpPr>
            <a:spLocks noGrp="1"/>
          </p:cNvSpPr>
          <p:nvPr>
            <p:ph type="ctrTitle"/>
          </p:nvPr>
        </p:nvSpPr>
        <p:spPr>
          <a:xfrm>
            <a:off x="1524000" y="1122363"/>
            <a:ext cx="9144000" cy="1142535"/>
          </a:xfrm>
        </p:spPr>
        <p:txBody>
          <a:bodyPr>
            <a:normAutofit fontScale="90000"/>
          </a:bodyPr>
          <a:lstStyle/>
          <a:p>
            <a:r>
              <a:rPr lang="en-US" i="1" dirty="0">
                <a:latin typeface="+mn-lt"/>
                <a:cs typeface="Adobe Devanagari" panose="02040503050201020203" pitchFamily="18" charset="0"/>
              </a:rPr>
              <a:t>Foster v. Foster</a:t>
            </a:r>
            <a:r>
              <a:rPr lang="en-US" b="1" dirty="0">
                <a:latin typeface="+mn-lt"/>
              </a:rPr>
              <a:t/>
            </a:r>
            <a:br>
              <a:rPr lang="en-US" b="1" dirty="0">
                <a:latin typeface="+mn-lt"/>
              </a:rPr>
            </a:br>
            <a:endParaRPr lang="en-US" b="1" dirty="0">
              <a:latin typeface="+mn-lt"/>
            </a:endParaRPr>
          </a:p>
        </p:txBody>
      </p:sp>
      <p:sp>
        <p:nvSpPr>
          <p:cNvPr id="5" name="Content Placeholder 4">
            <a:extLst>
              <a:ext uri="{FF2B5EF4-FFF2-40B4-BE49-F238E27FC236}">
                <a16:creationId xmlns:a16="http://schemas.microsoft.com/office/drawing/2014/main" xmlns="" id="{DE32868B-08CD-42A3-8B7B-CF048D3B1613}"/>
              </a:ext>
            </a:extLst>
          </p:cNvPr>
          <p:cNvSpPr>
            <a:spLocks noGrp="1"/>
          </p:cNvSpPr>
          <p:nvPr>
            <p:ph type="subTitle" idx="1"/>
          </p:nvPr>
        </p:nvSpPr>
        <p:spPr>
          <a:xfrm>
            <a:off x="1524000" y="1364566"/>
            <a:ext cx="9144000" cy="4656406"/>
          </a:xfrm>
        </p:spPr>
        <p:txBody>
          <a:bodyPr anchor="ctr">
            <a:normAutofit/>
          </a:bodyPr>
          <a:lstStyle/>
          <a:p>
            <a:pPr marL="457200" indent="-457200" algn="just">
              <a:buFont typeface="Arial" panose="020B0604020202020204" pitchFamily="34" charset="0"/>
              <a:buChar char="•"/>
            </a:pPr>
            <a:r>
              <a:rPr lang="en-US" sz="3200" dirty="0">
                <a:cs typeface="Adobe Devanagari" panose="02040503050201020203" pitchFamily="18" charset="0"/>
              </a:rPr>
              <a:t>After an application for leave to appeal filed by Carson J. Tucker, author of the amicus briefs in </a:t>
            </a:r>
            <a:r>
              <a:rPr lang="en-US" sz="3200" i="1" dirty="0">
                <a:cs typeface="Adobe Devanagari" panose="02040503050201020203" pitchFamily="18" charset="0"/>
              </a:rPr>
              <a:t>Howell </a:t>
            </a:r>
            <a:r>
              <a:rPr lang="en-US" sz="3200" dirty="0">
                <a:cs typeface="Adobe Devanagari" panose="02040503050201020203" pitchFamily="18" charset="0"/>
              </a:rPr>
              <a:t>and </a:t>
            </a:r>
            <a:r>
              <a:rPr lang="en-US" sz="3200" i="1" dirty="0" err="1">
                <a:cs typeface="Adobe Devanagari" panose="02040503050201020203" pitchFamily="18" charset="0"/>
              </a:rPr>
              <a:t>Berberich</a:t>
            </a:r>
            <a:r>
              <a:rPr lang="en-US" sz="3200" dirty="0">
                <a:cs typeface="Adobe Devanagari" panose="02040503050201020203" pitchFamily="18" charset="0"/>
              </a:rPr>
              <a:t>, in the Michigan Supreme Court, the Supreme Court vacated the Court of Appeals judgment ruling against the veteran. November 15, 2017 Order of the Supreme Court of Michigan.</a:t>
            </a:r>
          </a:p>
        </p:txBody>
      </p:sp>
    </p:spTree>
    <p:extLst>
      <p:ext uri="{BB962C8B-B14F-4D97-AF65-F5344CB8AC3E}">
        <p14:creationId xmlns:p14="http://schemas.microsoft.com/office/powerpoint/2010/main" val="309176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E0A175-8FBA-48B0-8DDF-BA5968F2ACCE}"/>
              </a:ext>
            </a:extLst>
          </p:cNvPr>
          <p:cNvSpPr>
            <a:spLocks noGrp="1"/>
          </p:cNvSpPr>
          <p:nvPr>
            <p:ph type="ctrTitle"/>
          </p:nvPr>
        </p:nvSpPr>
        <p:spPr>
          <a:xfrm>
            <a:off x="1524000" y="1122363"/>
            <a:ext cx="9144000" cy="1142535"/>
          </a:xfrm>
        </p:spPr>
        <p:txBody>
          <a:bodyPr>
            <a:normAutofit/>
          </a:bodyPr>
          <a:lstStyle/>
          <a:p>
            <a:r>
              <a:rPr lang="en-US" sz="5400" i="1" dirty="0" err="1">
                <a:latin typeface="+mn-lt"/>
                <a:cs typeface="Adobe Devanagari" panose="02040503050201020203" pitchFamily="18" charset="0"/>
              </a:rPr>
              <a:t>Lesh</a:t>
            </a:r>
            <a:r>
              <a:rPr lang="en-US" i="1" dirty="0">
                <a:latin typeface="+mn-lt"/>
                <a:cs typeface="Adobe Devanagari" panose="02040503050201020203" pitchFamily="18" charset="0"/>
              </a:rPr>
              <a:t> v. </a:t>
            </a:r>
            <a:r>
              <a:rPr lang="en-US" i="1" dirty="0" err="1">
                <a:latin typeface="+mn-lt"/>
                <a:cs typeface="Adobe Devanagari" panose="02040503050201020203" pitchFamily="18" charset="0"/>
              </a:rPr>
              <a:t>Lesh</a:t>
            </a:r>
            <a:endParaRPr lang="en-US" b="1" dirty="0">
              <a:latin typeface="+mn-lt"/>
            </a:endParaRPr>
          </a:p>
        </p:txBody>
      </p:sp>
      <p:sp>
        <p:nvSpPr>
          <p:cNvPr id="5" name="Content Placeholder 4">
            <a:extLst>
              <a:ext uri="{FF2B5EF4-FFF2-40B4-BE49-F238E27FC236}">
                <a16:creationId xmlns:a16="http://schemas.microsoft.com/office/drawing/2014/main" xmlns="" id="{DE32868B-08CD-42A3-8B7B-CF048D3B1613}"/>
              </a:ext>
            </a:extLst>
          </p:cNvPr>
          <p:cNvSpPr>
            <a:spLocks noGrp="1"/>
          </p:cNvSpPr>
          <p:nvPr>
            <p:ph type="subTitle" idx="1"/>
          </p:nvPr>
        </p:nvSpPr>
        <p:spPr>
          <a:xfrm>
            <a:off x="1524000" y="1364566"/>
            <a:ext cx="9144000" cy="4656406"/>
          </a:xfrm>
        </p:spPr>
        <p:txBody>
          <a:bodyPr anchor="ctr">
            <a:normAutofit/>
          </a:bodyPr>
          <a:lstStyle/>
          <a:p>
            <a:pPr marL="457200" indent="-457200" algn="just">
              <a:buFont typeface="Arial" panose="020B0604020202020204" pitchFamily="34" charset="0"/>
              <a:buChar char="•"/>
            </a:pPr>
            <a:r>
              <a:rPr lang="en-US" sz="2800" dirty="0">
                <a:cs typeface="Adobe Devanagari" panose="02040503050201020203" pitchFamily="18" charset="0"/>
              </a:rPr>
              <a:t>Pending</a:t>
            </a:r>
            <a:r>
              <a:rPr lang="en-US" sz="3200" dirty="0">
                <a:cs typeface="Adobe Devanagari" panose="02040503050201020203" pitchFamily="18" charset="0"/>
              </a:rPr>
              <a:t> on appeal in the North Carolina Court of Appeals to consider that state’s prior case law in light of </a:t>
            </a:r>
            <a:r>
              <a:rPr lang="en-US" sz="3200" i="1" dirty="0">
                <a:cs typeface="Adobe Devanagari" panose="02040503050201020203" pitchFamily="18" charset="0"/>
              </a:rPr>
              <a:t>Howell v. Howell</a:t>
            </a:r>
            <a:r>
              <a:rPr lang="en-US" sz="3200" dirty="0">
                <a:cs typeface="Adobe Devanagari" panose="02040503050201020203" pitchFamily="18" charset="0"/>
              </a:rPr>
              <a:t>.</a:t>
            </a:r>
          </a:p>
          <a:p>
            <a:pPr marL="457200" indent="-457200" algn="just">
              <a:buFont typeface="Arial" panose="020B0604020202020204" pitchFamily="34" charset="0"/>
              <a:buChar char="•"/>
            </a:pPr>
            <a:r>
              <a:rPr lang="en-US" sz="3200" dirty="0">
                <a:cs typeface="Adobe Devanagari" panose="02040503050201020203" pitchFamily="18" charset="0"/>
              </a:rPr>
              <a:t>OFFE has made contact with the veteran’s attorney and is </a:t>
            </a:r>
            <a:r>
              <a:rPr lang="en-US" sz="2800" dirty="0">
                <a:cs typeface="Adobe Devanagari" panose="02040503050201020203" pitchFamily="18" charset="0"/>
              </a:rPr>
              <a:t>standing</a:t>
            </a:r>
            <a:r>
              <a:rPr lang="en-US" sz="3200" dirty="0">
                <a:cs typeface="Adobe Devanagari" panose="02040503050201020203" pitchFamily="18" charset="0"/>
              </a:rPr>
              <a:t> by to file an </a:t>
            </a:r>
            <a:r>
              <a:rPr lang="en-US" sz="3200" i="1" dirty="0">
                <a:cs typeface="Adobe Devanagari" panose="02040503050201020203" pitchFamily="18" charset="0"/>
              </a:rPr>
              <a:t>amicus</a:t>
            </a:r>
            <a:r>
              <a:rPr lang="en-US" sz="3200" dirty="0">
                <a:cs typeface="Adobe Devanagari" panose="02040503050201020203" pitchFamily="18" charset="0"/>
              </a:rPr>
              <a:t> </a:t>
            </a:r>
            <a:r>
              <a:rPr lang="en-US" sz="3200" i="1" dirty="0">
                <a:cs typeface="Adobe Devanagari" panose="02040503050201020203" pitchFamily="18" charset="0"/>
              </a:rPr>
              <a:t>curiae</a:t>
            </a:r>
            <a:r>
              <a:rPr lang="en-US" sz="3200" dirty="0">
                <a:cs typeface="Adobe Devanagari" panose="02040503050201020203" pitchFamily="18" charset="0"/>
              </a:rPr>
              <a:t> brief, if necessary.</a:t>
            </a:r>
          </a:p>
        </p:txBody>
      </p:sp>
    </p:spTree>
    <p:extLst>
      <p:ext uri="{BB962C8B-B14F-4D97-AF65-F5344CB8AC3E}">
        <p14:creationId xmlns:p14="http://schemas.microsoft.com/office/powerpoint/2010/main" val="334974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E0A175-8FBA-48B0-8DDF-BA5968F2ACCE}"/>
              </a:ext>
            </a:extLst>
          </p:cNvPr>
          <p:cNvSpPr>
            <a:spLocks noGrp="1"/>
          </p:cNvSpPr>
          <p:nvPr>
            <p:ph type="ctrTitle"/>
          </p:nvPr>
        </p:nvSpPr>
        <p:spPr>
          <a:xfrm>
            <a:off x="1524000" y="1016346"/>
            <a:ext cx="9144000" cy="785950"/>
          </a:xfrm>
        </p:spPr>
        <p:txBody>
          <a:bodyPr anchor="ctr">
            <a:normAutofit fontScale="90000"/>
          </a:bodyPr>
          <a:lstStyle/>
          <a:p>
            <a:pPr algn="ctr"/>
            <a:r>
              <a:rPr lang="en-US" sz="5300" b="1" dirty="0">
                <a:latin typeface="+mn-lt"/>
              </a:rPr>
              <a:t>Ongoing Efforts</a:t>
            </a:r>
            <a:r>
              <a:rPr lang="en-US" b="1" dirty="0">
                <a:latin typeface="+mn-lt"/>
              </a:rPr>
              <a:t/>
            </a:r>
            <a:br>
              <a:rPr lang="en-US" b="1" dirty="0">
                <a:latin typeface="+mn-lt"/>
              </a:rPr>
            </a:br>
            <a:endParaRPr lang="en-US" b="1" dirty="0">
              <a:latin typeface="+mn-lt"/>
            </a:endParaRPr>
          </a:p>
        </p:txBody>
      </p:sp>
      <p:sp>
        <p:nvSpPr>
          <p:cNvPr id="5" name="Content Placeholder 4">
            <a:extLst>
              <a:ext uri="{FF2B5EF4-FFF2-40B4-BE49-F238E27FC236}">
                <a16:creationId xmlns:a16="http://schemas.microsoft.com/office/drawing/2014/main" xmlns="" id="{DE32868B-08CD-42A3-8B7B-CF048D3B1613}"/>
              </a:ext>
            </a:extLst>
          </p:cNvPr>
          <p:cNvSpPr>
            <a:spLocks noGrp="1"/>
          </p:cNvSpPr>
          <p:nvPr>
            <p:ph type="subTitle" idx="1"/>
          </p:nvPr>
        </p:nvSpPr>
        <p:spPr>
          <a:xfrm>
            <a:off x="1524000" y="2067339"/>
            <a:ext cx="9144000" cy="3953633"/>
          </a:xfrm>
        </p:spPr>
        <p:txBody>
          <a:bodyPr anchor="ctr">
            <a:normAutofit/>
          </a:bodyPr>
          <a:lstStyle/>
          <a:p>
            <a:pPr marL="457200" indent="-457200" algn="just">
              <a:buFont typeface="Arial" panose="020B0604020202020204" pitchFamily="34" charset="0"/>
              <a:buChar char="•"/>
            </a:pPr>
            <a:r>
              <a:rPr lang="en-US" sz="3000" dirty="0">
                <a:cs typeface="Adobe Devanagari" panose="02040503050201020203" pitchFamily="18" charset="0"/>
              </a:rPr>
              <a:t>While OFFE is beginning to win on this front, the war is not over, as continual monitoring and diligent activism is required. </a:t>
            </a:r>
          </a:p>
          <a:p>
            <a:pPr marL="457200" indent="-457200" algn="just">
              <a:buFont typeface="Arial" panose="020B0604020202020204" pitchFamily="34" charset="0"/>
              <a:buChar char="•"/>
            </a:pPr>
            <a:r>
              <a:rPr lang="en-US" sz="3000" dirty="0">
                <a:cs typeface="Adobe Devanagari" panose="02040503050201020203" pitchFamily="18" charset="0"/>
              </a:rPr>
              <a:t>There is also another battle we must fight and win.</a:t>
            </a:r>
          </a:p>
          <a:p>
            <a:pPr marL="914400" lvl="1" indent="-457200" algn="just">
              <a:buFont typeface="Arial" panose="020B0604020202020204" pitchFamily="34" charset="0"/>
              <a:buChar char="•"/>
            </a:pPr>
            <a:endParaRPr lang="en-US" sz="2800" b="1" dirty="0">
              <a:cs typeface="Adobe Devanagari" panose="02040503050201020203" pitchFamily="18" charset="0"/>
            </a:endParaRPr>
          </a:p>
          <a:p>
            <a:pPr marL="914400" lvl="1" indent="-457200" algn="just">
              <a:buFont typeface="Arial" panose="020B0604020202020204" pitchFamily="34" charset="0"/>
              <a:buChar char="•"/>
            </a:pPr>
            <a:endParaRPr lang="en-US" sz="2800" b="1" dirty="0">
              <a:cs typeface="Adobe Devanagari" panose="02040503050201020203" pitchFamily="18" charset="0"/>
            </a:endParaRPr>
          </a:p>
        </p:txBody>
      </p:sp>
    </p:spTree>
    <p:extLst>
      <p:ext uri="{BB962C8B-B14F-4D97-AF65-F5344CB8AC3E}">
        <p14:creationId xmlns:p14="http://schemas.microsoft.com/office/powerpoint/2010/main" val="28266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E0A175-8FBA-48B0-8DDF-BA5968F2ACCE}"/>
              </a:ext>
            </a:extLst>
          </p:cNvPr>
          <p:cNvSpPr>
            <a:spLocks noGrp="1"/>
          </p:cNvSpPr>
          <p:nvPr>
            <p:ph type="ctrTitle"/>
          </p:nvPr>
        </p:nvSpPr>
        <p:spPr>
          <a:xfrm>
            <a:off x="1524000" y="1016346"/>
            <a:ext cx="9144000" cy="785950"/>
          </a:xfrm>
        </p:spPr>
        <p:txBody>
          <a:bodyPr anchor="ctr">
            <a:normAutofit fontScale="90000"/>
          </a:bodyPr>
          <a:lstStyle/>
          <a:p>
            <a:pPr algn="ctr"/>
            <a:r>
              <a:rPr lang="en-US" sz="5300" b="1" dirty="0">
                <a:latin typeface="+mn-lt"/>
              </a:rPr>
              <a:t>The Next Battle</a:t>
            </a:r>
            <a:r>
              <a:rPr lang="en-US" b="1" dirty="0">
                <a:latin typeface="+mn-lt"/>
              </a:rPr>
              <a:t/>
            </a:r>
            <a:br>
              <a:rPr lang="en-US" b="1" dirty="0">
                <a:latin typeface="+mn-lt"/>
              </a:rPr>
            </a:br>
            <a:endParaRPr lang="en-US" b="1" dirty="0">
              <a:latin typeface="+mn-lt"/>
            </a:endParaRPr>
          </a:p>
        </p:txBody>
      </p:sp>
      <p:sp>
        <p:nvSpPr>
          <p:cNvPr id="5" name="Content Placeholder 4">
            <a:extLst>
              <a:ext uri="{FF2B5EF4-FFF2-40B4-BE49-F238E27FC236}">
                <a16:creationId xmlns:a16="http://schemas.microsoft.com/office/drawing/2014/main" xmlns="" id="{DE32868B-08CD-42A3-8B7B-CF048D3B1613}"/>
              </a:ext>
            </a:extLst>
          </p:cNvPr>
          <p:cNvSpPr>
            <a:spLocks noGrp="1"/>
          </p:cNvSpPr>
          <p:nvPr>
            <p:ph type="subTitle" idx="1"/>
          </p:nvPr>
        </p:nvSpPr>
        <p:spPr>
          <a:xfrm>
            <a:off x="1524000" y="1307683"/>
            <a:ext cx="9144000" cy="3953633"/>
          </a:xfrm>
        </p:spPr>
        <p:txBody>
          <a:bodyPr anchor="ctr">
            <a:normAutofit lnSpcReduction="10000"/>
          </a:bodyPr>
          <a:lstStyle/>
          <a:p>
            <a:pPr marL="457200" indent="-457200" algn="just">
              <a:buFont typeface="Arial" panose="020B0604020202020204" pitchFamily="34" charset="0"/>
              <a:buChar char="•"/>
            </a:pPr>
            <a:endParaRPr lang="en-US" sz="3000" dirty="0">
              <a:cs typeface="Adobe Devanagari" panose="02040503050201020203" pitchFamily="18" charset="0"/>
            </a:endParaRPr>
          </a:p>
          <a:p>
            <a:pPr marL="457200" indent="-457200" algn="just">
              <a:buFont typeface="Arial" panose="020B0604020202020204" pitchFamily="34" charset="0"/>
              <a:buChar char="•"/>
            </a:pPr>
            <a:r>
              <a:rPr lang="en-US" sz="3000" dirty="0">
                <a:cs typeface="Adobe Devanagari" panose="02040503050201020203" pitchFamily="18" charset="0"/>
              </a:rPr>
              <a:t>OFFE must now work to convince state courts they have been ruling contrary to federal law and taking veterans disability benefits to pay spousal support, alimony, and child support.</a:t>
            </a:r>
          </a:p>
          <a:p>
            <a:pPr marL="457200" indent="-457200" algn="just">
              <a:buFont typeface="Arial" panose="020B0604020202020204" pitchFamily="34" charset="0"/>
              <a:buChar char="•"/>
            </a:pPr>
            <a:r>
              <a:rPr lang="en-US" sz="3000" dirty="0">
                <a:cs typeface="Adobe Devanagari" panose="02040503050201020203" pitchFamily="18" charset="0"/>
              </a:rPr>
              <a:t>These state court orders are generally worse in their impact on veterans because many of the disabled veterans affected by these decisions are not retired, and therefore have no other income. </a:t>
            </a:r>
          </a:p>
          <a:p>
            <a:pPr marL="914400" lvl="1" indent="-457200" algn="just">
              <a:buFont typeface="Arial" panose="020B0604020202020204" pitchFamily="34" charset="0"/>
              <a:buChar char="•"/>
            </a:pPr>
            <a:endParaRPr lang="en-US" sz="2800" b="1" dirty="0">
              <a:cs typeface="Adobe Devanagari" panose="02040503050201020203" pitchFamily="18" charset="0"/>
            </a:endParaRPr>
          </a:p>
          <a:p>
            <a:pPr marL="914400" lvl="1" indent="-457200" algn="just">
              <a:buFont typeface="Arial" panose="020B0604020202020204" pitchFamily="34" charset="0"/>
              <a:buChar char="•"/>
            </a:pPr>
            <a:endParaRPr lang="en-US" sz="2800" b="1" dirty="0">
              <a:cs typeface="Adobe Devanagari" panose="02040503050201020203" pitchFamily="18" charset="0"/>
            </a:endParaRPr>
          </a:p>
        </p:txBody>
      </p:sp>
    </p:spTree>
    <p:extLst>
      <p:ext uri="{BB962C8B-B14F-4D97-AF65-F5344CB8AC3E}">
        <p14:creationId xmlns:p14="http://schemas.microsoft.com/office/powerpoint/2010/main" val="25916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E0A175-8FBA-48B0-8DDF-BA5968F2ACCE}"/>
              </a:ext>
            </a:extLst>
          </p:cNvPr>
          <p:cNvSpPr>
            <a:spLocks noGrp="1"/>
          </p:cNvSpPr>
          <p:nvPr>
            <p:ph type="ctrTitle"/>
          </p:nvPr>
        </p:nvSpPr>
        <p:spPr>
          <a:xfrm>
            <a:off x="1524000" y="1016346"/>
            <a:ext cx="9144000" cy="785950"/>
          </a:xfrm>
        </p:spPr>
        <p:txBody>
          <a:bodyPr anchor="ctr">
            <a:normAutofit fontScale="90000"/>
          </a:bodyPr>
          <a:lstStyle/>
          <a:p>
            <a:pPr algn="ctr"/>
            <a:r>
              <a:rPr lang="en-US" sz="5300" b="1" dirty="0">
                <a:latin typeface="+mn-lt"/>
              </a:rPr>
              <a:t>The Next Battle</a:t>
            </a:r>
            <a:r>
              <a:rPr lang="en-US" b="1" dirty="0">
                <a:latin typeface="+mn-lt"/>
              </a:rPr>
              <a:t/>
            </a:r>
            <a:br>
              <a:rPr lang="en-US" b="1" dirty="0">
                <a:latin typeface="+mn-lt"/>
              </a:rPr>
            </a:br>
            <a:endParaRPr lang="en-US" b="1" dirty="0">
              <a:latin typeface="+mn-lt"/>
            </a:endParaRPr>
          </a:p>
        </p:txBody>
      </p:sp>
      <p:sp>
        <p:nvSpPr>
          <p:cNvPr id="5" name="Content Placeholder 4">
            <a:extLst>
              <a:ext uri="{FF2B5EF4-FFF2-40B4-BE49-F238E27FC236}">
                <a16:creationId xmlns:a16="http://schemas.microsoft.com/office/drawing/2014/main" xmlns="" id="{DE32868B-08CD-42A3-8B7B-CF048D3B1613}"/>
              </a:ext>
            </a:extLst>
          </p:cNvPr>
          <p:cNvSpPr>
            <a:spLocks noGrp="1"/>
          </p:cNvSpPr>
          <p:nvPr>
            <p:ph type="subTitle" idx="1"/>
          </p:nvPr>
        </p:nvSpPr>
        <p:spPr>
          <a:xfrm>
            <a:off x="1524000" y="2067339"/>
            <a:ext cx="9144000" cy="3953633"/>
          </a:xfrm>
        </p:spPr>
        <p:txBody>
          <a:bodyPr anchor="ctr">
            <a:normAutofit/>
          </a:bodyPr>
          <a:lstStyle/>
          <a:p>
            <a:pPr algn="just"/>
            <a:endParaRPr lang="en-US" sz="3000" dirty="0">
              <a:cs typeface="Adobe Devanagari" panose="02040503050201020203" pitchFamily="18" charset="0"/>
            </a:endParaRPr>
          </a:p>
          <a:p>
            <a:pPr marL="457200" lvl="0" indent="-457200" algn="just">
              <a:buFont typeface="Arial" panose="020B0604020202020204" pitchFamily="34" charset="0"/>
              <a:buChar char="•"/>
            </a:pPr>
            <a:r>
              <a:rPr lang="en-US" sz="2800" dirty="0">
                <a:solidFill>
                  <a:prstClr val="black"/>
                </a:solidFill>
                <a:cs typeface="Adobe Devanagari" panose="02040503050201020203" pitchFamily="18" charset="0"/>
              </a:rPr>
              <a:t>These veterans often have limited or no ability to earn any other income than what they receive from the federal government as a result of their disabilities.</a:t>
            </a:r>
          </a:p>
          <a:p>
            <a:pPr marL="457200" lvl="0" indent="-457200" algn="just">
              <a:buFont typeface="Arial" panose="020B0604020202020204" pitchFamily="34" charset="0"/>
              <a:buChar char="•"/>
            </a:pPr>
            <a:r>
              <a:rPr lang="en-US" sz="2800" dirty="0">
                <a:solidFill>
                  <a:prstClr val="black"/>
                </a:solidFill>
                <a:cs typeface="Adobe Devanagari" panose="02040503050201020203" pitchFamily="18" charset="0"/>
              </a:rPr>
              <a:t>And they have no way of paying the legal fees necessary to defend their interests in court. </a:t>
            </a:r>
          </a:p>
          <a:p>
            <a:pPr marL="457200" lvl="0" indent="-457200" algn="just">
              <a:buFont typeface="Arial" panose="020B0604020202020204" pitchFamily="34" charset="0"/>
              <a:buChar char="•"/>
            </a:pPr>
            <a:r>
              <a:rPr lang="en-US" sz="2800" dirty="0">
                <a:solidFill>
                  <a:prstClr val="black"/>
                </a:solidFill>
                <a:cs typeface="Adobe Devanagari" panose="02040503050201020203" pitchFamily="18" charset="0"/>
              </a:rPr>
              <a:t>What is worse is that their benefits are being used by their former spouses to fund their own attorneys.</a:t>
            </a:r>
          </a:p>
          <a:p>
            <a:pPr marL="914400" lvl="1" indent="-457200" algn="just">
              <a:buFont typeface="Arial" panose="020B0604020202020204" pitchFamily="34" charset="0"/>
              <a:buChar char="•"/>
            </a:pPr>
            <a:endParaRPr lang="en-US" sz="2800" b="1" dirty="0">
              <a:cs typeface="Adobe Devanagari" panose="02040503050201020203" pitchFamily="18" charset="0"/>
            </a:endParaRPr>
          </a:p>
          <a:p>
            <a:pPr marL="914400" lvl="1" indent="-457200" algn="just">
              <a:buFont typeface="Arial" panose="020B0604020202020204" pitchFamily="34" charset="0"/>
              <a:buChar char="•"/>
            </a:pPr>
            <a:endParaRPr lang="en-US" sz="2800" b="1" dirty="0">
              <a:cs typeface="Adobe Devanagari" panose="02040503050201020203" pitchFamily="18" charset="0"/>
            </a:endParaRPr>
          </a:p>
        </p:txBody>
      </p:sp>
    </p:spTree>
    <p:extLst>
      <p:ext uri="{BB962C8B-B14F-4D97-AF65-F5344CB8AC3E}">
        <p14:creationId xmlns:p14="http://schemas.microsoft.com/office/powerpoint/2010/main" val="2498029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E0A175-8FBA-48B0-8DDF-BA5968F2ACCE}"/>
              </a:ext>
            </a:extLst>
          </p:cNvPr>
          <p:cNvSpPr>
            <a:spLocks noGrp="1"/>
          </p:cNvSpPr>
          <p:nvPr>
            <p:ph type="ctrTitle"/>
          </p:nvPr>
        </p:nvSpPr>
        <p:spPr>
          <a:xfrm>
            <a:off x="1524000" y="1016346"/>
            <a:ext cx="9144000" cy="785950"/>
          </a:xfrm>
        </p:spPr>
        <p:txBody>
          <a:bodyPr anchor="ctr">
            <a:normAutofit fontScale="90000"/>
          </a:bodyPr>
          <a:lstStyle/>
          <a:p>
            <a:pPr algn="ctr"/>
            <a:r>
              <a:rPr lang="en-US" sz="5300" b="1" dirty="0">
                <a:latin typeface="+mn-lt"/>
              </a:rPr>
              <a:t>The Next Battle</a:t>
            </a:r>
            <a:r>
              <a:rPr lang="en-US" b="1" dirty="0">
                <a:latin typeface="+mn-lt"/>
              </a:rPr>
              <a:t/>
            </a:r>
            <a:br>
              <a:rPr lang="en-US" b="1" dirty="0">
                <a:latin typeface="+mn-lt"/>
              </a:rPr>
            </a:br>
            <a:endParaRPr lang="en-US" b="1" dirty="0">
              <a:latin typeface="+mn-lt"/>
            </a:endParaRPr>
          </a:p>
        </p:txBody>
      </p:sp>
      <p:sp>
        <p:nvSpPr>
          <p:cNvPr id="5" name="Content Placeholder 4">
            <a:extLst>
              <a:ext uri="{FF2B5EF4-FFF2-40B4-BE49-F238E27FC236}">
                <a16:creationId xmlns:a16="http://schemas.microsoft.com/office/drawing/2014/main" xmlns="" id="{DE32868B-08CD-42A3-8B7B-CF048D3B1613}"/>
              </a:ext>
            </a:extLst>
          </p:cNvPr>
          <p:cNvSpPr>
            <a:spLocks noGrp="1"/>
          </p:cNvSpPr>
          <p:nvPr>
            <p:ph type="subTitle" idx="1"/>
          </p:nvPr>
        </p:nvSpPr>
        <p:spPr>
          <a:xfrm>
            <a:off x="1524000" y="2067339"/>
            <a:ext cx="9144000" cy="3953633"/>
          </a:xfrm>
        </p:spPr>
        <p:txBody>
          <a:bodyPr anchor="ctr">
            <a:normAutofit fontScale="85000" lnSpcReduction="20000"/>
          </a:bodyPr>
          <a:lstStyle/>
          <a:p>
            <a:pPr marL="457200" indent="-457200" algn="just">
              <a:buFont typeface="Arial" panose="020B0604020202020204" pitchFamily="34" charset="0"/>
              <a:buChar char="•"/>
            </a:pPr>
            <a:r>
              <a:rPr lang="en-US" sz="3000" dirty="0">
                <a:cs typeface="Adobe Devanagari" panose="02040503050201020203" pitchFamily="18" charset="0"/>
              </a:rPr>
              <a:t>State courts wrongly think that in matters of domestic and family law, they have unfettered authority to make rulings contrary to federal law.</a:t>
            </a:r>
          </a:p>
          <a:p>
            <a:pPr marL="457200" indent="-457200" algn="just">
              <a:buFont typeface="Arial" panose="020B0604020202020204" pitchFamily="34" charset="0"/>
              <a:buChar char="•"/>
            </a:pPr>
            <a:r>
              <a:rPr lang="en-US" sz="3000" dirty="0">
                <a:cs typeface="Adobe Devanagari" panose="02040503050201020203" pitchFamily="18" charset="0"/>
              </a:rPr>
              <a:t>State courts have also misinterpreted or failed to apply the plain statutory language of federal law to the issue of child support and alimony.</a:t>
            </a:r>
          </a:p>
          <a:p>
            <a:pPr marL="457200" lvl="0" indent="-457200" algn="just">
              <a:buFont typeface="Arial" panose="020B0604020202020204" pitchFamily="34" charset="0"/>
              <a:buChar char="•"/>
            </a:pPr>
            <a:r>
              <a:rPr lang="en-US" sz="3000" dirty="0">
                <a:solidFill>
                  <a:prstClr val="black"/>
                </a:solidFill>
                <a:cs typeface="Adobe Devanagari" panose="02040503050201020203" pitchFamily="18" charset="0"/>
              </a:rPr>
              <a:t>States base their law on </a:t>
            </a:r>
            <a:r>
              <a:rPr lang="en-US" sz="3000" i="1" dirty="0">
                <a:solidFill>
                  <a:prstClr val="black"/>
                </a:solidFill>
                <a:cs typeface="Adobe Devanagari" panose="02040503050201020203" pitchFamily="18" charset="0"/>
              </a:rPr>
              <a:t>Rose v. Rose</a:t>
            </a:r>
            <a:r>
              <a:rPr lang="en-US" sz="3000" dirty="0">
                <a:solidFill>
                  <a:prstClr val="black"/>
                </a:solidFill>
                <a:cs typeface="Adobe Devanagari" panose="02040503050201020203" pitchFamily="18" charset="0"/>
              </a:rPr>
              <a:t>, 481 U.S. 619(1987), which ostensibly and very generally held that veterans’ disability pay could be used to pay child support.</a:t>
            </a:r>
          </a:p>
          <a:p>
            <a:pPr marL="457200" lvl="0" indent="-457200" algn="just">
              <a:buFont typeface="Arial" panose="020B0604020202020204" pitchFamily="34" charset="0"/>
              <a:buChar char="•"/>
            </a:pPr>
            <a:r>
              <a:rPr lang="en-US" sz="3000" dirty="0">
                <a:solidFill>
                  <a:prstClr val="black"/>
                </a:solidFill>
                <a:cs typeface="Adobe Devanagari" panose="02040503050201020203" pitchFamily="18" charset="0"/>
              </a:rPr>
              <a:t>While </a:t>
            </a:r>
            <a:r>
              <a:rPr lang="en-US" sz="3000" i="1" dirty="0">
                <a:solidFill>
                  <a:prstClr val="black"/>
                </a:solidFill>
                <a:cs typeface="Adobe Devanagari" panose="02040503050201020203" pitchFamily="18" charset="0"/>
              </a:rPr>
              <a:t>Rose </a:t>
            </a:r>
            <a:r>
              <a:rPr lang="en-US" sz="3000" dirty="0">
                <a:solidFill>
                  <a:prstClr val="black"/>
                </a:solidFill>
                <a:cs typeface="Adobe Devanagari" panose="02040503050201020203" pitchFamily="18" charset="0"/>
              </a:rPr>
              <a:t>applied its ruling to state child support obligations, it is widely viewed by state courts as also applying to spousal support / alimony obligations.</a:t>
            </a:r>
          </a:p>
          <a:p>
            <a:pPr marL="457200" indent="-457200" algn="just">
              <a:buFont typeface="Arial" panose="020B0604020202020204" pitchFamily="34" charset="0"/>
              <a:buChar char="•"/>
            </a:pPr>
            <a:endParaRPr lang="en-US" sz="3000" dirty="0">
              <a:cs typeface="Adobe Devanagari" panose="02040503050201020203" pitchFamily="18" charset="0"/>
            </a:endParaRPr>
          </a:p>
          <a:p>
            <a:pPr marL="914400" lvl="1" indent="-457200" algn="just">
              <a:buFont typeface="Arial" panose="020B0604020202020204" pitchFamily="34" charset="0"/>
              <a:buChar char="•"/>
            </a:pPr>
            <a:endParaRPr lang="en-US" sz="2800" b="1" dirty="0">
              <a:cs typeface="Adobe Devanagari" panose="02040503050201020203" pitchFamily="18" charset="0"/>
            </a:endParaRPr>
          </a:p>
          <a:p>
            <a:pPr marL="914400" lvl="1" indent="-457200" algn="just">
              <a:buFont typeface="Arial" panose="020B0604020202020204" pitchFamily="34" charset="0"/>
              <a:buChar char="•"/>
            </a:pPr>
            <a:endParaRPr lang="en-US" sz="2800" b="1" dirty="0">
              <a:cs typeface="Adobe Devanagari" panose="02040503050201020203" pitchFamily="18" charset="0"/>
            </a:endParaRPr>
          </a:p>
        </p:txBody>
      </p:sp>
    </p:spTree>
    <p:extLst>
      <p:ext uri="{BB962C8B-B14F-4D97-AF65-F5344CB8AC3E}">
        <p14:creationId xmlns:p14="http://schemas.microsoft.com/office/powerpoint/2010/main" val="1098794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E0A175-8FBA-48B0-8DDF-BA5968F2ACCE}"/>
              </a:ext>
            </a:extLst>
          </p:cNvPr>
          <p:cNvSpPr>
            <a:spLocks noGrp="1"/>
          </p:cNvSpPr>
          <p:nvPr>
            <p:ph type="ctrTitle"/>
          </p:nvPr>
        </p:nvSpPr>
        <p:spPr>
          <a:xfrm>
            <a:off x="1524000" y="1016346"/>
            <a:ext cx="9144000" cy="785950"/>
          </a:xfrm>
        </p:spPr>
        <p:txBody>
          <a:bodyPr anchor="ctr">
            <a:normAutofit fontScale="90000"/>
          </a:bodyPr>
          <a:lstStyle/>
          <a:p>
            <a:pPr algn="ctr"/>
            <a:r>
              <a:rPr lang="en-US" sz="5300" b="1" dirty="0">
                <a:latin typeface="+mn-lt"/>
              </a:rPr>
              <a:t>The Path Forward</a:t>
            </a:r>
            <a:r>
              <a:rPr lang="en-US" b="1" dirty="0">
                <a:latin typeface="+mn-lt"/>
              </a:rPr>
              <a:t/>
            </a:r>
            <a:br>
              <a:rPr lang="en-US" b="1" dirty="0">
                <a:latin typeface="+mn-lt"/>
              </a:rPr>
            </a:br>
            <a:endParaRPr lang="en-US" b="1" dirty="0">
              <a:latin typeface="+mn-lt"/>
            </a:endParaRPr>
          </a:p>
        </p:txBody>
      </p:sp>
      <p:sp>
        <p:nvSpPr>
          <p:cNvPr id="5" name="Content Placeholder 4">
            <a:extLst>
              <a:ext uri="{FF2B5EF4-FFF2-40B4-BE49-F238E27FC236}">
                <a16:creationId xmlns:a16="http://schemas.microsoft.com/office/drawing/2014/main" xmlns="" id="{DE32868B-08CD-42A3-8B7B-CF048D3B1613}"/>
              </a:ext>
            </a:extLst>
          </p:cNvPr>
          <p:cNvSpPr>
            <a:spLocks noGrp="1"/>
          </p:cNvSpPr>
          <p:nvPr>
            <p:ph type="subTitle" idx="1"/>
          </p:nvPr>
        </p:nvSpPr>
        <p:spPr>
          <a:xfrm>
            <a:off x="1524000" y="1139687"/>
            <a:ext cx="9144000" cy="4881285"/>
          </a:xfrm>
        </p:spPr>
        <p:txBody>
          <a:bodyPr anchor="ctr">
            <a:normAutofit/>
          </a:bodyPr>
          <a:lstStyle/>
          <a:p>
            <a:pPr marL="457200" indent="-457200" algn="just">
              <a:buFont typeface="Arial" panose="020B0604020202020204" pitchFamily="34" charset="0"/>
              <a:buChar char="•"/>
            </a:pPr>
            <a:r>
              <a:rPr lang="en-US" sz="3200" dirty="0">
                <a:cs typeface="Adobe Devanagari" panose="02040503050201020203" pitchFamily="18" charset="0"/>
              </a:rPr>
              <a:t>However, there is hope.</a:t>
            </a:r>
          </a:p>
          <a:p>
            <a:pPr marL="457200" indent="-457200" algn="just">
              <a:buFont typeface="Arial" panose="020B0604020202020204" pitchFamily="34" charset="0"/>
              <a:buChar char="•"/>
            </a:pPr>
            <a:r>
              <a:rPr lang="en-US" sz="3200" dirty="0">
                <a:cs typeface="Adobe Devanagari" panose="02040503050201020203" pitchFamily="18" charset="0"/>
              </a:rPr>
              <a:t>Through Constitutional law principles, as well as the express and explicit language of federal laws passed to protect veterans’ benefits, primarily 10 USC § 1408, 42 USC § 659, and 38 USC § 5301, OFFE has been pushing an argument up through the state appellate courts to seek the reversal of </a:t>
            </a:r>
            <a:r>
              <a:rPr lang="en-US" sz="3200" i="1" dirty="0">
                <a:cs typeface="Adobe Devanagari" panose="02040503050201020203" pitchFamily="18" charset="0"/>
              </a:rPr>
              <a:t>Rose</a:t>
            </a:r>
            <a:r>
              <a:rPr lang="en-US" sz="3200" dirty="0">
                <a:cs typeface="Adobe Devanagari" panose="02040503050201020203" pitchFamily="18" charset="0"/>
              </a:rPr>
              <a:t>.</a:t>
            </a:r>
          </a:p>
        </p:txBody>
      </p:sp>
    </p:spTree>
    <p:extLst>
      <p:ext uri="{BB962C8B-B14F-4D97-AF65-F5344CB8AC3E}">
        <p14:creationId xmlns:p14="http://schemas.microsoft.com/office/powerpoint/2010/main" val="49256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6" y="1233489"/>
            <a:ext cx="3952682" cy="2373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7398" y="1233489"/>
            <a:ext cx="3955069" cy="2373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3525" y="3854450"/>
            <a:ext cx="3988185" cy="239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7398" y="3729561"/>
            <a:ext cx="2381534" cy="2518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05385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E0A175-8FBA-48B0-8DDF-BA5968F2ACCE}"/>
              </a:ext>
            </a:extLst>
          </p:cNvPr>
          <p:cNvSpPr>
            <a:spLocks noGrp="1"/>
          </p:cNvSpPr>
          <p:nvPr>
            <p:ph type="ctrTitle"/>
          </p:nvPr>
        </p:nvSpPr>
        <p:spPr>
          <a:xfrm>
            <a:off x="1524000" y="1016346"/>
            <a:ext cx="9144000" cy="785950"/>
          </a:xfrm>
        </p:spPr>
        <p:txBody>
          <a:bodyPr anchor="ctr">
            <a:normAutofit fontScale="90000"/>
          </a:bodyPr>
          <a:lstStyle/>
          <a:p>
            <a:r>
              <a:rPr lang="en-US" sz="5300" b="1" dirty="0">
                <a:latin typeface="+mn-lt"/>
              </a:rPr>
              <a:t>The Legal Argument</a:t>
            </a:r>
            <a:r>
              <a:rPr lang="en-US" b="1" dirty="0">
                <a:latin typeface="+mn-lt"/>
              </a:rPr>
              <a:t/>
            </a:r>
            <a:br>
              <a:rPr lang="en-US" b="1" dirty="0">
                <a:latin typeface="+mn-lt"/>
              </a:rPr>
            </a:br>
            <a:endParaRPr lang="en-US" b="1" dirty="0">
              <a:latin typeface="+mn-lt"/>
            </a:endParaRPr>
          </a:p>
        </p:txBody>
      </p:sp>
      <p:sp>
        <p:nvSpPr>
          <p:cNvPr id="5" name="Content Placeholder 4">
            <a:extLst>
              <a:ext uri="{FF2B5EF4-FFF2-40B4-BE49-F238E27FC236}">
                <a16:creationId xmlns:a16="http://schemas.microsoft.com/office/drawing/2014/main" xmlns="" id="{DE32868B-08CD-42A3-8B7B-CF048D3B1613}"/>
              </a:ext>
            </a:extLst>
          </p:cNvPr>
          <p:cNvSpPr>
            <a:spLocks noGrp="1"/>
          </p:cNvSpPr>
          <p:nvPr>
            <p:ph type="subTitle" idx="1"/>
          </p:nvPr>
        </p:nvSpPr>
        <p:spPr>
          <a:xfrm>
            <a:off x="1524000" y="1139687"/>
            <a:ext cx="9144000" cy="4881285"/>
          </a:xfrm>
        </p:spPr>
        <p:txBody>
          <a:bodyPr anchor="ctr">
            <a:normAutofit/>
          </a:bodyPr>
          <a:lstStyle/>
          <a:p>
            <a:pPr marL="342900" indent="-342900" algn="l">
              <a:buFont typeface="Arial" panose="020B0604020202020204" pitchFamily="34" charset="0"/>
              <a:buChar char="•"/>
            </a:pPr>
            <a:r>
              <a:rPr lang="en-US" sz="3200" dirty="0">
                <a:cs typeface="Adobe Devanagari" panose="02040503050201020203" pitchFamily="18" charset="0"/>
              </a:rPr>
              <a:t>42 U.S.C. § 659 makes clear that monies that are pure service-connected disability payments (not received along with the retirement pay contemplated in 10 U.S.C. § 1408) are off limits. </a:t>
            </a:r>
          </a:p>
        </p:txBody>
      </p:sp>
    </p:spTree>
    <p:extLst>
      <p:ext uri="{BB962C8B-B14F-4D97-AF65-F5344CB8AC3E}">
        <p14:creationId xmlns:p14="http://schemas.microsoft.com/office/powerpoint/2010/main" val="170099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E0A175-8FBA-48B0-8DDF-BA5968F2ACCE}"/>
              </a:ext>
            </a:extLst>
          </p:cNvPr>
          <p:cNvSpPr>
            <a:spLocks noGrp="1"/>
          </p:cNvSpPr>
          <p:nvPr>
            <p:ph type="ctrTitle"/>
          </p:nvPr>
        </p:nvSpPr>
        <p:spPr>
          <a:xfrm>
            <a:off x="1524000" y="1016346"/>
            <a:ext cx="9144000" cy="785950"/>
          </a:xfrm>
        </p:spPr>
        <p:txBody>
          <a:bodyPr anchor="ctr">
            <a:normAutofit fontScale="90000"/>
          </a:bodyPr>
          <a:lstStyle/>
          <a:p>
            <a:r>
              <a:rPr lang="en-US" sz="5300" b="1" dirty="0">
                <a:latin typeface="+mn-lt"/>
              </a:rPr>
              <a:t>The Legal Argument</a:t>
            </a:r>
            <a:r>
              <a:rPr lang="en-US" b="1" dirty="0">
                <a:latin typeface="+mn-lt"/>
              </a:rPr>
              <a:t/>
            </a:r>
            <a:br>
              <a:rPr lang="en-US" b="1" dirty="0">
                <a:latin typeface="+mn-lt"/>
              </a:rPr>
            </a:br>
            <a:endParaRPr lang="en-US" b="1" dirty="0">
              <a:latin typeface="+mn-lt"/>
            </a:endParaRPr>
          </a:p>
        </p:txBody>
      </p:sp>
      <p:sp>
        <p:nvSpPr>
          <p:cNvPr id="5" name="Content Placeholder 4">
            <a:extLst>
              <a:ext uri="{FF2B5EF4-FFF2-40B4-BE49-F238E27FC236}">
                <a16:creationId xmlns:a16="http://schemas.microsoft.com/office/drawing/2014/main" xmlns="" id="{DE32868B-08CD-42A3-8B7B-CF048D3B1613}"/>
              </a:ext>
            </a:extLst>
          </p:cNvPr>
          <p:cNvSpPr>
            <a:spLocks noGrp="1"/>
          </p:cNvSpPr>
          <p:nvPr>
            <p:ph type="subTitle" idx="1"/>
          </p:nvPr>
        </p:nvSpPr>
        <p:spPr>
          <a:xfrm>
            <a:off x="1524000" y="1139687"/>
            <a:ext cx="9144000" cy="4881285"/>
          </a:xfrm>
        </p:spPr>
        <p:txBody>
          <a:bodyPr anchor="ctr">
            <a:normAutofit/>
          </a:bodyPr>
          <a:lstStyle/>
          <a:p>
            <a:pPr marL="457200" indent="-457200" algn="just">
              <a:buFont typeface="Arial" panose="020B0604020202020204" pitchFamily="34" charset="0"/>
              <a:buChar char="•"/>
            </a:pPr>
            <a:r>
              <a:rPr lang="en-US" sz="3200" dirty="0">
                <a:cs typeface="Adobe Devanagari" panose="02040503050201020203" pitchFamily="18" charset="0"/>
              </a:rPr>
              <a:t>38 U.S.C. § 5301 then applies to prevent a state court from exercising “any process” whatever in an attempt to force veterans to make these payments.</a:t>
            </a:r>
          </a:p>
        </p:txBody>
      </p:sp>
    </p:spTree>
    <p:extLst>
      <p:ext uri="{BB962C8B-B14F-4D97-AF65-F5344CB8AC3E}">
        <p14:creationId xmlns:p14="http://schemas.microsoft.com/office/powerpoint/2010/main" val="5875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E0A175-8FBA-48B0-8DDF-BA5968F2ACCE}"/>
              </a:ext>
            </a:extLst>
          </p:cNvPr>
          <p:cNvSpPr>
            <a:spLocks noGrp="1"/>
          </p:cNvSpPr>
          <p:nvPr>
            <p:ph type="ctrTitle"/>
          </p:nvPr>
        </p:nvSpPr>
        <p:spPr>
          <a:xfrm>
            <a:off x="1524000" y="1016346"/>
            <a:ext cx="9144000" cy="785950"/>
          </a:xfrm>
        </p:spPr>
        <p:txBody>
          <a:bodyPr anchor="ctr">
            <a:normAutofit fontScale="90000"/>
          </a:bodyPr>
          <a:lstStyle/>
          <a:p>
            <a:r>
              <a:rPr lang="en-US" sz="5300" b="1" dirty="0">
                <a:latin typeface="+mn-lt"/>
              </a:rPr>
              <a:t>Summary of Arguments</a:t>
            </a:r>
            <a:r>
              <a:rPr lang="en-US" b="1" dirty="0">
                <a:latin typeface="+mn-lt"/>
              </a:rPr>
              <a:t/>
            </a:r>
            <a:br>
              <a:rPr lang="en-US" b="1" dirty="0">
                <a:latin typeface="+mn-lt"/>
              </a:rPr>
            </a:br>
            <a:endParaRPr lang="en-US" b="1" dirty="0">
              <a:latin typeface="+mn-lt"/>
            </a:endParaRPr>
          </a:p>
        </p:txBody>
      </p:sp>
      <p:sp>
        <p:nvSpPr>
          <p:cNvPr id="5" name="Content Placeholder 4">
            <a:extLst>
              <a:ext uri="{FF2B5EF4-FFF2-40B4-BE49-F238E27FC236}">
                <a16:creationId xmlns:a16="http://schemas.microsoft.com/office/drawing/2014/main" xmlns="" id="{DE32868B-08CD-42A3-8B7B-CF048D3B1613}"/>
              </a:ext>
            </a:extLst>
          </p:cNvPr>
          <p:cNvSpPr>
            <a:spLocks noGrp="1"/>
          </p:cNvSpPr>
          <p:nvPr>
            <p:ph type="subTitle" idx="1"/>
          </p:nvPr>
        </p:nvSpPr>
        <p:spPr>
          <a:xfrm>
            <a:off x="1524000" y="1139687"/>
            <a:ext cx="9144000" cy="4881285"/>
          </a:xfrm>
        </p:spPr>
        <p:txBody>
          <a:bodyPr anchor="ctr">
            <a:noAutofit/>
          </a:bodyPr>
          <a:lstStyle/>
          <a:p>
            <a:pPr marL="342900" indent="-342900" algn="just">
              <a:buFont typeface="Arial" panose="020B0604020202020204" pitchFamily="34" charset="0"/>
              <a:buChar char="•"/>
            </a:pPr>
            <a:r>
              <a:rPr lang="en-US" dirty="0">
                <a:ea typeface="Times New Roman" panose="02020603050405020304" pitchFamily="18" charset="0"/>
              </a:rPr>
              <a:t>Many veterans enter the service and are wounded and/or suffer injuries that lead to mandatory discharge and disabilities well before they can be eligible to retire. </a:t>
            </a:r>
          </a:p>
          <a:p>
            <a:pPr marL="342900" indent="-342900" algn="just">
              <a:buFont typeface="Arial" panose="020B0604020202020204" pitchFamily="34" charset="0"/>
              <a:buChar char="•"/>
            </a:pPr>
            <a:r>
              <a:rPr lang="en-US" dirty="0">
                <a:ea typeface="Times New Roman" panose="02020603050405020304" pitchFamily="18" charset="0"/>
              </a:rPr>
              <a:t>These veterans apply for and receive pure Title 38 service-connected disability benefits, and in some cases other special compensation, e.g., 10 U.S.C. § 1413a(g) (combat-related special compensation), none of which are considered retirement pay, and therefore, none of which are considered “remuneration for employment” as contemplated in 42 U.S.C. § 659(a). These monies are also not amounts that can be “waived” to receive disability pay within the meaning of 10 U.S.C. § 1408.</a:t>
            </a:r>
            <a:endParaRPr lang="en-GB" dirty="0">
              <a:cs typeface="Adobe Devanagari" panose="02040503050201020203" pitchFamily="18" charset="0"/>
            </a:endParaRPr>
          </a:p>
        </p:txBody>
      </p:sp>
    </p:spTree>
    <p:extLst>
      <p:ext uri="{BB962C8B-B14F-4D97-AF65-F5344CB8AC3E}">
        <p14:creationId xmlns:p14="http://schemas.microsoft.com/office/powerpoint/2010/main" val="385833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E0A175-8FBA-48B0-8DDF-BA5968F2ACCE}"/>
              </a:ext>
            </a:extLst>
          </p:cNvPr>
          <p:cNvSpPr>
            <a:spLocks noGrp="1"/>
          </p:cNvSpPr>
          <p:nvPr>
            <p:ph type="ctrTitle"/>
          </p:nvPr>
        </p:nvSpPr>
        <p:spPr>
          <a:xfrm>
            <a:off x="1524000" y="1016346"/>
            <a:ext cx="9144000" cy="785950"/>
          </a:xfrm>
        </p:spPr>
        <p:txBody>
          <a:bodyPr anchor="ctr">
            <a:normAutofit fontScale="90000"/>
          </a:bodyPr>
          <a:lstStyle/>
          <a:p>
            <a:r>
              <a:rPr lang="en-US" sz="5300" b="1" dirty="0">
                <a:solidFill>
                  <a:prstClr val="black"/>
                </a:solidFill>
                <a:latin typeface="+mn-lt"/>
              </a:rPr>
              <a:t>Summary of Arguments</a:t>
            </a:r>
            <a:r>
              <a:rPr lang="en-US" b="1" dirty="0">
                <a:latin typeface="+mn-lt"/>
              </a:rPr>
              <a:t/>
            </a:r>
            <a:br>
              <a:rPr lang="en-US" b="1" dirty="0">
                <a:latin typeface="+mn-lt"/>
              </a:rPr>
            </a:br>
            <a:endParaRPr lang="en-US" b="1" dirty="0">
              <a:latin typeface="+mn-lt"/>
            </a:endParaRPr>
          </a:p>
        </p:txBody>
      </p:sp>
      <p:sp>
        <p:nvSpPr>
          <p:cNvPr id="5" name="Content Placeholder 4">
            <a:extLst>
              <a:ext uri="{FF2B5EF4-FFF2-40B4-BE49-F238E27FC236}">
                <a16:creationId xmlns:a16="http://schemas.microsoft.com/office/drawing/2014/main" xmlns="" id="{DE32868B-08CD-42A3-8B7B-CF048D3B1613}"/>
              </a:ext>
            </a:extLst>
          </p:cNvPr>
          <p:cNvSpPr>
            <a:spLocks noGrp="1"/>
          </p:cNvSpPr>
          <p:nvPr>
            <p:ph type="subTitle" idx="1"/>
          </p:nvPr>
        </p:nvSpPr>
        <p:spPr>
          <a:xfrm>
            <a:off x="1524000" y="1139687"/>
            <a:ext cx="9144000" cy="4881285"/>
          </a:xfrm>
        </p:spPr>
        <p:txBody>
          <a:bodyPr anchor="ctr">
            <a:noAutofit/>
          </a:bodyPr>
          <a:lstStyle/>
          <a:p>
            <a:pPr marL="342900" indent="-342900" algn="just">
              <a:buFont typeface="Arial" panose="020B0604020202020204" pitchFamily="34" charset="0"/>
              <a:buChar char="•"/>
            </a:pPr>
            <a:r>
              <a:rPr lang="en-US" sz="2800" dirty="0">
                <a:ea typeface="Times New Roman" panose="02020603050405020304" pitchFamily="18" charset="0"/>
                <a:cs typeface="Adobe Devanagari" panose="02040503050201020203" pitchFamily="18" charset="0"/>
              </a:rPr>
              <a:t>These veterans are the most vulnerable among us and are  already at a great disadvantage because they are disabled at a young age, unable to compete as equals in the job market, and will never be eligible for retirement pay not having served the requisite length of time to qualify. </a:t>
            </a:r>
          </a:p>
          <a:p>
            <a:pPr marL="342900" indent="-342900" algn="just">
              <a:buFont typeface="Arial" panose="020B0604020202020204" pitchFamily="34" charset="0"/>
              <a:buChar char="•"/>
            </a:pPr>
            <a:r>
              <a:rPr lang="en-US" sz="2800" dirty="0">
                <a:ea typeface="Times New Roman" panose="02020603050405020304" pitchFamily="18" charset="0"/>
                <a:cs typeface="Adobe Devanagari" panose="02040503050201020203" pitchFamily="18" charset="0"/>
              </a:rPr>
              <a:t>Nonetheless, gravely wounded and disabled, they are unable to fully participate in the job market and they are therefore entitled to disability benefits under Title 38. </a:t>
            </a:r>
          </a:p>
        </p:txBody>
      </p:sp>
    </p:spTree>
    <p:extLst>
      <p:ext uri="{BB962C8B-B14F-4D97-AF65-F5344CB8AC3E}">
        <p14:creationId xmlns:p14="http://schemas.microsoft.com/office/powerpoint/2010/main" val="71403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E0A175-8FBA-48B0-8DDF-BA5968F2ACCE}"/>
              </a:ext>
            </a:extLst>
          </p:cNvPr>
          <p:cNvSpPr>
            <a:spLocks noGrp="1"/>
          </p:cNvSpPr>
          <p:nvPr>
            <p:ph type="ctrTitle"/>
          </p:nvPr>
        </p:nvSpPr>
        <p:spPr>
          <a:xfrm>
            <a:off x="1524000" y="1016346"/>
            <a:ext cx="9144000" cy="785950"/>
          </a:xfrm>
        </p:spPr>
        <p:txBody>
          <a:bodyPr anchor="ctr">
            <a:normAutofit fontScale="90000"/>
          </a:bodyPr>
          <a:lstStyle/>
          <a:p>
            <a:r>
              <a:rPr lang="en-US" sz="5300" b="1" dirty="0">
                <a:solidFill>
                  <a:prstClr val="black"/>
                </a:solidFill>
                <a:latin typeface="+mn-lt"/>
              </a:rPr>
              <a:t>Summary of Arguments</a:t>
            </a:r>
            <a:r>
              <a:rPr lang="en-US" b="1" dirty="0">
                <a:latin typeface="+mn-lt"/>
              </a:rPr>
              <a:t/>
            </a:r>
            <a:br>
              <a:rPr lang="en-US" b="1" dirty="0">
                <a:latin typeface="+mn-lt"/>
              </a:rPr>
            </a:br>
            <a:endParaRPr lang="en-US" b="1" dirty="0">
              <a:latin typeface="+mn-lt"/>
            </a:endParaRPr>
          </a:p>
        </p:txBody>
      </p:sp>
      <p:sp>
        <p:nvSpPr>
          <p:cNvPr id="5" name="Content Placeholder 4">
            <a:extLst>
              <a:ext uri="{FF2B5EF4-FFF2-40B4-BE49-F238E27FC236}">
                <a16:creationId xmlns:a16="http://schemas.microsoft.com/office/drawing/2014/main" xmlns="" id="{DE32868B-08CD-42A3-8B7B-CF048D3B1613}"/>
              </a:ext>
            </a:extLst>
          </p:cNvPr>
          <p:cNvSpPr>
            <a:spLocks noGrp="1"/>
          </p:cNvSpPr>
          <p:nvPr>
            <p:ph type="subTitle" idx="1"/>
          </p:nvPr>
        </p:nvSpPr>
        <p:spPr>
          <a:xfrm>
            <a:off x="1524000" y="1139687"/>
            <a:ext cx="9144000" cy="4881285"/>
          </a:xfrm>
        </p:spPr>
        <p:txBody>
          <a:bodyPr anchor="ctr">
            <a:noAutofit/>
          </a:bodyPr>
          <a:lstStyle/>
          <a:p>
            <a:pPr marL="342900" indent="-342900" algn="just">
              <a:buFont typeface="Arial" panose="020B0604020202020204" pitchFamily="34" charset="0"/>
              <a:buChar char="•"/>
            </a:pPr>
            <a:r>
              <a:rPr lang="en-GB" sz="2800" dirty="0">
                <a:ea typeface="Times New Roman" panose="02020603050405020304" pitchFamily="18" charset="0"/>
                <a:cs typeface="Adobe Devanagari" panose="02040503050201020203" pitchFamily="18" charset="0"/>
              </a:rPr>
              <a:t>These monies are not remuneration for employment. </a:t>
            </a:r>
          </a:p>
          <a:p>
            <a:pPr marL="342900" indent="-342900" algn="just">
              <a:buFont typeface="Arial" panose="020B0604020202020204" pitchFamily="34" charset="0"/>
              <a:buChar char="•"/>
            </a:pPr>
            <a:r>
              <a:rPr lang="en-GB" sz="2800" dirty="0">
                <a:ea typeface="Times New Roman" panose="02020603050405020304" pitchFamily="18" charset="0"/>
                <a:cs typeface="Adobe Devanagari" panose="02040503050201020203" pitchFamily="18" charset="0"/>
              </a:rPr>
              <a:t>They are the only source of funds being paid to the veterans. </a:t>
            </a:r>
          </a:p>
          <a:p>
            <a:pPr marL="342900" indent="-342900" algn="just">
              <a:buFont typeface="Arial" panose="020B0604020202020204" pitchFamily="34" charset="0"/>
              <a:buChar char="•"/>
            </a:pPr>
            <a:r>
              <a:rPr lang="en-GB" sz="2800" dirty="0">
                <a:ea typeface="Times New Roman" panose="02020603050405020304" pitchFamily="18" charset="0"/>
                <a:cs typeface="Adobe Devanagari" panose="02040503050201020203" pitchFamily="18" charset="0"/>
              </a:rPr>
              <a:t>They are considered a personal entitlement and it would frustrate the purpose and objectives of Congress if state courts were allowed to exercise authority or jurisdiction over these funds. </a:t>
            </a:r>
          </a:p>
          <a:p>
            <a:pPr marL="342900" indent="-342900" algn="just">
              <a:buFont typeface="Arial" panose="020B0604020202020204" pitchFamily="34" charset="0"/>
              <a:buChar char="•"/>
            </a:pPr>
            <a:r>
              <a:rPr lang="en-GB" sz="2800" dirty="0">
                <a:ea typeface="Times New Roman" panose="02020603050405020304" pitchFamily="18" charset="0"/>
                <a:cs typeface="Adobe Devanagari" panose="02040503050201020203" pitchFamily="18" charset="0"/>
              </a:rPr>
              <a:t>Finally, they are absolutely protected from attachment and anticipation by 38 USC § 5301.</a:t>
            </a:r>
            <a:endParaRPr lang="en-US" sz="2800" dirty="0">
              <a:ea typeface="Times New Roman" panose="02020603050405020304" pitchFamily="18" charset="0"/>
              <a:cs typeface="Adobe Devanagari" panose="02040503050201020203" pitchFamily="18" charset="0"/>
            </a:endParaRPr>
          </a:p>
        </p:txBody>
      </p:sp>
    </p:spTree>
    <p:extLst>
      <p:ext uri="{BB962C8B-B14F-4D97-AF65-F5344CB8AC3E}">
        <p14:creationId xmlns:p14="http://schemas.microsoft.com/office/powerpoint/2010/main" val="226383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E0A175-8FBA-48B0-8DDF-BA5968F2ACCE}"/>
              </a:ext>
            </a:extLst>
          </p:cNvPr>
          <p:cNvSpPr>
            <a:spLocks noGrp="1"/>
          </p:cNvSpPr>
          <p:nvPr>
            <p:ph type="ctrTitle"/>
          </p:nvPr>
        </p:nvSpPr>
        <p:spPr>
          <a:xfrm>
            <a:off x="1524000" y="1016346"/>
            <a:ext cx="9144000" cy="785950"/>
          </a:xfrm>
        </p:spPr>
        <p:txBody>
          <a:bodyPr anchor="ctr">
            <a:normAutofit fontScale="90000"/>
          </a:bodyPr>
          <a:lstStyle/>
          <a:p>
            <a:r>
              <a:rPr lang="en-US" sz="5300" b="1" dirty="0">
                <a:solidFill>
                  <a:prstClr val="black"/>
                </a:solidFill>
                <a:latin typeface="+mn-lt"/>
              </a:rPr>
              <a:t>Summary of Arguments</a:t>
            </a:r>
            <a:r>
              <a:rPr lang="en-US" b="1" dirty="0">
                <a:latin typeface="+mn-lt"/>
              </a:rPr>
              <a:t/>
            </a:r>
            <a:br>
              <a:rPr lang="en-US" b="1" dirty="0">
                <a:latin typeface="+mn-lt"/>
              </a:rPr>
            </a:br>
            <a:endParaRPr lang="en-US" b="1" dirty="0">
              <a:latin typeface="+mn-lt"/>
            </a:endParaRPr>
          </a:p>
        </p:txBody>
      </p:sp>
      <p:sp>
        <p:nvSpPr>
          <p:cNvPr id="5" name="Content Placeholder 4">
            <a:extLst>
              <a:ext uri="{FF2B5EF4-FFF2-40B4-BE49-F238E27FC236}">
                <a16:creationId xmlns:a16="http://schemas.microsoft.com/office/drawing/2014/main" xmlns="" id="{DE32868B-08CD-42A3-8B7B-CF048D3B1613}"/>
              </a:ext>
            </a:extLst>
          </p:cNvPr>
          <p:cNvSpPr>
            <a:spLocks noGrp="1"/>
          </p:cNvSpPr>
          <p:nvPr>
            <p:ph type="subTitle" idx="1"/>
          </p:nvPr>
        </p:nvSpPr>
        <p:spPr>
          <a:xfrm>
            <a:off x="1524000" y="1139687"/>
            <a:ext cx="9144000" cy="4881285"/>
          </a:xfrm>
        </p:spPr>
        <p:txBody>
          <a:bodyPr anchor="ctr">
            <a:noAutofit/>
          </a:bodyPr>
          <a:lstStyle/>
          <a:p>
            <a:pPr marL="342900" indent="-342900" algn="just">
              <a:buFont typeface="Arial" panose="020B0604020202020204" pitchFamily="34" charset="0"/>
              <a:buChar char="•"/>
            </a:pPr>
            <a:r>
              <a:rPr lang="en-GB" sz="2800" dirty="0">
                <a:solidFill>
                  <a:prstClr val="black"/>
                </a:solidFill>
                <a:ea typeface="Times New Roman" panose="02020603050405020304" pitchFamily="18" charset="0"/>
                <a:cs typeface="Adobe Devanagari" panose="02040503050201020203" pitchFamily="18" charset="0"/>
              </a:rPr>
              <a:t>The veterans in these situations do not have any “protected”, i.e., non-disposable retirement pay as contemplated in the USFSPA, which establishes a limit on the state courts ability to order payment to former spouses out of “disposable” retirement pay only. See 10 U.S.C. § 1408(c).</a:t>
            </a:r>
            <a:endParaRPr lang="en-US" sz="2800" dirty="0">
              <a:ea typeface="Times New Roman" panose="02020603050405020304" pitchFamily="18" charset="0"/>
              <a:cs typeface="Adobe Devanagari" panose="02040503050201020203" pitchFamily="18" charset="0"/>
            </a:endParaRPr>
          </a:p>
        </p:txBody>
      </p:sp>
    </p:spTree>
    <p:extLst>
      <p:ext uri="{BB962C8B-B14F-4D97-AF65-F5344CB8AC3E}">
        <p14:creationId xmlns:p14="http://schemas.microsoft.com/office/powerpoint/2010/main" val="265708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E0A175-8FBA-48B0-8DDF-BA5968F2ACCE}"/>
              </a:ext>
            </a:extLst>
          </p:cNvPr>
          <p:cNvSpPr>
            <a:spLocks noGrp="1"/>
          </p:cNvSpPr>
          <p:nvPr>
            <p:ph type="ctrTitle"/>
          </p:nvPr>
        </p:nvSpPr>
        <p:spPr>
          <a:xfrm>
            <a:off x="1524000" y="1016346"/>
            <a:ext cx="9144000" cy="785950"/>
          </a:xfrm>
        </p:spPr>
        <p:txBody>
          <a:bodyPr anchor="ctr">
            <a:normAutofit fontScale="90000"/>
          </a:bodyPr>
          <a:lstStyle/>
          <a:p>
            <a:r>
              <a:rPr lang="en-US" sz="5300" b="1" dirty="0">
                <a:solidFill>
                  <a:prstClr val="black"/>
                </a:solidFill>
                <a:latin typeface="+mn-lt"/>
              </a:rPr>
              <a:t>Summary of Arguments</a:t>
            </a:r>
            <a:r>
              <a:rPr lang="en-US" b="1" dirty="0">
                <a:latin typeface="+mn-lt"/>
              </a:rPr>
              <a:t/>
            </a:r>
            <a:br>
              <a:rPr lang="en-US" b="1" dirty="0">
                <a:latin typeface="+mn-lt"/>
              </a:rPr>
            </a:br>
            <a:endParaRPr lang="en-US" b="1" dirty="0">
              <a:latin typeface="+mn-lt"/>
            </a:endParaRPr>
          </a:p>
        </p:txBody>
      </p:sp>
      <p:sp>
        <p:nvSpPr>
          <p:cNvPr id="5" name="Content Placeholder 4">
            <a:extLst>
              <a:ext uri="{FF2B5EF4-FFF2-40B4-BE49-F238E27FC236}">
                <a16:creationId xmlns:a16="http://schemas.microsoft.com/office/drawing/2014/main" xmlns="" id="{DE32868B-08CD-42A3-8B7B-CF048D3B1613}"/>
              </a:ext>
            </a:extLst>
          </p:cNvPr>
          <p:cNvSpPr>
            <a:spLocks noGrp="1"/>
          </p:cNvSpPr>
          <p:nvPr>
            <p:ph type="subTitle" idx="1"/>
          </p:nvPr>
        </p:nvSpPr>
        <p:spPr>
          <a:xfrm>
            <a:off x="1524000" y="1139687"/>
            <a:ext cx="9144000" cy="4881285"/>
          </a:xfrm>
        </p:spPr>
        <p:txBody>
          <a:bodyPr anchor="ctr">
            <a:noAutofit/>
          </a:bodyPr>
          <a:lstStyle/>
          <a:p>
            <a:pPr marL="342900" indent="-342900" algn="just">
              <a:buFont typeface="Arial" panose="020B0604020202020204" pitchFamily="34" charset="0"/>
              <a:buChar char="•"/>
            </a:pPr>
            <a:r>
              <a:rPr lang="en-US" sz="2800" dirty="0">
                <a:ea typeface="Times New Roman" panose="02020603050405020304" pitchFamily="18" charset="0"/>
                <a:cs typeface="Adobe Devanagari" panose="02040503050201020203" pitchFamily="18" charset="0"/>
              </a:rPr>
              <a:t>Not surprisingly, then, these types (or categories) of Title 38 benefits </a:t>
            </a:r>
            <a:r>
              <a:rPr lang="en-US" sz="2800" b="1" i="1" dirty="0">
                <a:ea typeface="Times New Roman" panose="02020603050405020304" pitchFamily="18" charset="0"/>
                <a:cs typeface="Adobe Devanagari" panose="02040503050201020203" pitchFamily="18" charset="0"/>
              </a:rPr>
              <a:t>should be totally off limits to state courts </a:t>
            </a:r>
            <a:r>
              <a:rPr lang="en-US" sz="2800" dirty="0">
                <a:ea typeface="Times New Roman" panose="02020603050405020304" pitchFamily="18" charset="0"/>
                <a:cs typeface="Adobe Devanagari" panose="02040503050201020203" pitchFamily="18" charset="0"/>
              </a:rPr>
              <a:t>not only by virtue of 42 U.S.C. § 659(h)(1)(B)(iii) and 38 U.S.C. § 5301(a)(1), but too because they enjoy the preexisting preemptive protection afforded to laws passed by Congress in execution of its Article I “enumerated” Military Powers.</a:t>
            </a:r>
            <a:endParaRPr lang="en-GB" sz="2800" dirty="0">
              <a:cs typeface="Adobe Devanagari" panose="02040503050201020203" pitchFamily="18" charset="0"/>
            </a:endParaRPr>
          </a:p>
        </p:txBody>
      </p:sp>
    </p:spTree>
    <p:extLst>
      <p:ext uri="{BB962C8B-B14F-4D97-AF65-F5344CB8AC3E}">
        <p14:creationId xmlns:p14="http://schemas.microsoft.com/office/powerpoint/2010/main" val="385551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E0A175-8FBA-48B0-8DDF-BA5968F2ACCE}"/>
              </a:ext>
            </a:extLst>
          </p:cNvPr>
          <p:cNvSpPr>
            <a:spLocks noGrp="1"/>
          </p:cNvSpPr>
          <p:nvPr>
            <p:ph type="ctrTitle"/>
          </p:nvPr>
        </p:nvSpPr>
        <p:spPr>
          <a:xfrm>
            <a:off x="1524000" y="1016346"/>
            <a:ext cx="9144000" cy="785950"/>
          </a:xfrm>
        </p:spPr>
        <p:txBody>
          <a:bodyPr anchor="ctr">
            <a:normAutofit fontScale="90000"/>
          </a:bodyPr>
          <a:lstStyle/>
          <a:p>
            <a:r>
              <a:rPr lang="en-US" sz="5300" b="1" dirty="0">
                <a:solidFill>
                  <a:prstClr val="black"/>
                </a:solidFill>
                <a:latin typeface="+mn-lt"/>
              </a:rPr>
              <a:t>Summary of Arguments</a:t>
            </a:r>
            <a:r>
              <a:rPr lang="en-US" b="1" dirty="0">
                <a:latin typeface="+mn-lt"/>
              </a:rPr>
              <a:t/>
            </a:r>
            <a:br>
              <a:rPr lang="en-US" b="1" dirty="0">
                <a:latin typeface="+mn-lt"/>
              </a:rPr>
            </a:br>
            <a:endParaRPr lang="en-US" b="1" dirty="0">
              <a:latin typeface="+mn-lt"/>
            </a:endParaRPr>
          </a:p>
        </p:txBody>
      </p:sp>
      <p:sp>
        <p:nvSpPr>
          <p:cNvPr id="5" name="Content Placeholder 4">
            <a:extLst>
              <a:ext uri="{FF2B5EF4-FFF2-40B4-BE49-F238E27FC236}">
                <a16:creationId xmlns:a16="http://schemas.microsoft.com/office/drawing/2014/main" xmlns="" id="{DE32868B-08CD-42A3-8B7B-CF048D3B1613}"/>
              </a:ext>
            </a:extLst>
          </p:cNvPr>
          <p:cNvSpPr>
            <a:spLocks noGrp="1"/>
          </p:cNvSpPr>
          <p:nvPr>
            <p:ph type="subTitle" idx="1"/>
          </p:nvPr>
        </p:nvSpPr>
        <p:spPr>
          <a:xfrm>
            <a:off x="1524000" y="1139687"/>
            <a:ext cx="9144000" cy="4881285"/>
          </a:xfrm>
        </p:spPr>
        <p:txBody>
          <a:bodyPr anchor="ctr">
            <a:noAutofit/>
          </a:bodyPr>
          <a:lstStyle/>
          <a:p>
            <a:pPr marL="342900" indent="-342900" algn="just">
              <a:buFont typeface="Arial" panose="020B0604020202020204" pitchFamily="34" charset="0"/>
              <a:buChar char="•"/>
            </a:pPr>
            <a:r>
              <a:rPr lang="en-GB" sz="2800" dirty="0">
                <a:ea typeface="Times New Roman" panose="02020603050405020304" pitchFamily="18" charset="0"/>
              </a:rPr>
              <a:t>These federal enumerated powers have “long been recognized” as overriding, i.e., </a:t>
            </a:r>
            <a:r>
              <a:rPr lang="en-GB" sz="2800" dirty="0" smtClean="0">
                <a:ea typeface="Times New Roman" panose="02020603050405020304" pitchFamily="18" charset="0"/>
              </a:rPr>
              <a:t>pre-empting </a:t>
            </a:r>
            <a:r>
              <a:rPr lang="en-GB" sz="2800" dirty="0">
                <a:ea typeface="Times New Roman" panose="02020603050405020304" pitchFamily="18" charset="0"/>
              </a:rPr>
              <a:t>state law to the contrary. </a:t>
            </a:r>
            <a:r>
              <a:rPr lang="en-GB" sz="2800" i="1" dirty="0">
                <a:ea typeface="Times New Roman" panose="02020603050405020304" pitchFamily="18" charset="0"/>
              </a:rPr>
              <a:t>Ridgway v. Ridgway</a:t>
            </a:r>
            <a:r>
              <a:rPr lang="en-GB" sz="2800" dirty="0">
                <a:ea typeface="Times New Roman" panose="02020603050405020304" pitchFamily="18" charset="0"/>
              </a:rPr>
              <a:t>, </a:t>
            </a:r>
            <a:r>
              <a:rPr lang="en-US" sz="2800" dirty="0">
                <a:ea typeface="Times New Roman" panose="02020603050405020304" pitchFamily="18" charset="0"/>
              </a:rPr>
              <a:t>454 U.S. 46, 55-56 (1981).</a:t>
            </a:r>
            <a:endParaRPr lang="en-GB" sz="2800" dirty="0">
              <a:cs typeface="Adobe Devanagari" panose="02040503050201020203" pitchFamily="18" charset="0"/>
            </a:endParaRPr>
          </a:p>
        </p:txBody>
      </p:sp>
    </p:spTree>
    <p:extLst>
      <p:ext uri="{BB962C8B-B14F-4D97-AF65-F5344CB8AC3E}">
        <p14:creationId xmlns:p14="http://schemas.microsoft.com/office/powerpoint/2010/main" val="318300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E0A175-8FBA-48B0-8DDF-BA5968F2ACCE}"/>
              </a:ext>
            </a:extLst>
          </p:cNvPr>
          <p:cNvSpPr>
            <a:spLocks noGrp="1"/>
          </p:cNvSpPr>
          <p:nvPr>
            <p:ph type="ctrTitle"/>
          </p:nvPr>
        </p:nvSpPr>
        <p:spPr>
          <a:xfrm>
            <a:off x="1524000" y="1016346"/>
            <a:ext cx="9144000" cy="785950"/>
          </a:xfrm>
        </p:spPr>
        <p:txBody>
          <a:bodyPr anchor="ctr">
            <a:normAutofit fontScale="90000"/>
          </a:bodyPr>
          <a:lstStyle/>
          <a:p>
            <a:r>
              <a:rPr lang="en-US" sz="5300" b="1" dirty="0">
                <a:solidFill>
                  <a:prstClr val="black"/>
                </a:solidFill>
                <a:latin typeface="+mn-lt"/>
              </a:rPr>
              <a:t>38 USC § 5301</a:t>
            </a:r>
            <a:r>
              <a:rPr lang="en-US" b="1" dirty="0">
                <a:latin typeface="+mn-lt"/>
              </a:rPr>
              <a:t/>
            </a:r>
            <a:br>
              <a:rPr lang="en-US" b="1" dirty="0">
                <a:latin typeface="+mn-lt"/>
              </a:rPr>
            </a:br>
            <a:endParaRPr lang="en-US" b="1" dirty="0">
              <a:latin typeface="+mn-lt"/>
            </a:endParaRPr>
          </a:p>
        </p:txBody>
      </p:sp>
      <p:sp>
        <p:nvSpPr>
          <p:cNvPr id="5" name="Content Placeholder 4">
            <a:extLst>
              <a:ext uri="{FF2B5EF4-FFF2-40B4-BE49-F238E27FC236}">
                <a16:creationId xmlns:a16="http://schemas.microsoft.com/office/drawing/2014/main" xmlns="" id="{DE32868B-08CD-42A3-8B7B-CF048D3B1613}"/>
              </a:ext>
            </a:extLst>
          </p:cNvPr>
          <p:cNvSpPr>
            <a:spLocks noGrp="1"/>
          </p:cNvSpPr>
          <p:nvPr>
            <p:ph type="subTitle" idx="1"/>
          </p:nvPr>
        </p:nvSpPr>
        <p:spPr>
          <a:xfrm>
            <a:off x="1524000" y="1139687"/>
            <a:ext cx="9144000" cy="4881285"/>
          </a:xfrm>
        </p:spPr>
        <p:txBody>
          <a:bodyPr anchor="ctr">
            <a:noAutofit/>
          </a:bodyPr>
          <a:lstStyle/>
          <a:p>
            <a:pPr marL="342900" indent="-342900" algn="just">
              <a:buFont typeface="Arial" panose="020B0604020202020204" pitchFamily="34" charset="0"/>
              <a:buChar char="•"/>
            </a:pPr>
            <a:r>
              <a:rPr lang="en-GB" sz="2800" dirty="0">
                <a:ea typeface="Times New Roman" panose="02020603050405020304" pitchFamily="18" charset="0"/>
                <a:cs typeface="Adobe Devanagari" panose="02040503050201020203" pitchFamily="18" charset="0"/>
              </a:rPr>
              <a:t>Once this is understood, i.e., that pure service-connected veterans’ disability payments and all other legislatively authorized veterans’ benefits (including CRSC, see 10 USC § 1413a) are not retirement pay, and are not received in lieu of retirement pay by the exercise of waiver, and are therefore not remuneration for employment, the funds fall under the absolute protection of 38 U.S.C. § 5301(a)(1).</a:t>
            </a:r>
            <a:endParaRPr lang="en-GB" sz="2800" dirty="0">
              <a:cs typeface="Adobe Devanagari" panose="02040503050201020203" pitchFamily="18" charset="0"/>
            </a:endParaRPr>
          </a:p>
        </p:txBody>
      </p:sp>
    </p:spTree>
    <p:extLst>
      <p:ext uri="{BB962C8B-B14F-4D97-AF65-F5344CB8AC3E}">
        <p14:creationId xmlns:p14="http://schemas.microsoft.com/office/powerpoint/2010/main" val="365145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E0A175-8FBA-48B0-8DDF-BA5968F2ACCE}"/>
              </a:ext>
            </a:extLst>
          </p:cNvPr>
          <p:cNvSpPr>
            <a:spLocks noGrp="1"/>
          </p:cNvSpPr>
          <p:nvPr>
            <p:ph type="ctrTitle"/>
          </p:nvPr>
        </p:nvSpPr>
        <p:spPr>
          <a:xfrm>
            <a:off x="1524000" y="1016346"/>
            <a:ext cx="9144000" cy="785950"/>
          </a:xfrm>
        </p:spPr>
        <p:txBody>
          <a:bodyPr anchor="ctr">
            <a:normAutofit fontScale="90000"/>
          </a:bodyPr>
          <a:lstStyle/>
          <a:p>
            <a:r>
              <a:rPr lang="en-US" sz="5300" b="1" dirty="0">
                <a:solidFill>
                  <a:prstClr val="black"/>
                </a:solidFill>
                <a:latin typeface="+mn-lt"/>
              </a:rPr>
              <a:t>38 USC § 5301</a:t>
            </a:r>
            <a:r>
              <a:rPr lang="en-US" b="1" dirty="0">
                <a:latin typeface="+mn-lt"/>
              </a:rPr>
              <a:t/>
            </a:r>
            <a:br>
              <a:rPr lang="en-US" b="1" dirty="0">
                <a:latin typeface="+mn-lt"/>
              </a:rPr>
            </a:br>
            <a:endParaRPr lang="en-US" b="1" dirty="0">
              <a:latin typeface="+mn-lt"/>
            </a:endParaRPr>
          </a:p>
        </p:txBody>
      </p:sp>
      <p:sp>
        <p:nvSpPr>
          <p:cNvPr id="5" name="Content Placeholder 4">
            <a:extLst>
              <a:ext uri="{FF2B5EF4-FFF2-40B4-BE49-F238E27FC236}">
                <a16:creationId xmlns:a16="http://schemas.microsoft.com/office/drawing/2014/main" xmlns="" id="{DE32868B-08CD-42A3-8B7B-CF048D3B1613}"/>
              </a:ext>
            </a:extLst>
          </p:cNvPr>
          <p:cNvSpPr>
            <a:spLocks noGrp="1"/>
          </p:cNvSpPr>
          <p:nvPr>
            <p:ph type="subTitle" idx="1"/>
          </p:nvPr>
        </p:nvSpPr>
        <p:spPr>
          <a:xfrm>
            <a:off x="1524000" y="1139687"/>
            <a:ext cx="9144000" cy="4881285"/>
          </a:xfrm>
        </p:spPr>
        <p:txBody>
          <a:bodyPr anchor="ctr">
            <a:noAutofit/>
          </a:bodyPr>
          <a:lstStyle/>
          <a:p>
            <a:pPr marL="457200" indent="-457200" algn="just">
              <a:spcBef>
                <a:spcPts val="0"/>
              </a:spcBef>
              <a:buFont typeface="Arial" panose="020B0604020202020204" pitchFamily="34" charset="0"/>
              <a:buChar char="•"/>
              <a:tabLst>
                <a:tab pos="228600" algn="l"/>
              </a:tabLst>
            </a:pPr>
            <a:r>
              <a:rPr lang="en-GB" sz="2800" dirty="0">
                <a:ea typeface="Calibri" panose="020F0502020204030204" pitchFamily="34" charset="0"/>
                <a:cs typeface="Adobe Devanagari" panose="02040503050201020203" pitchFamily="18" charset="0"/>
              </a:rPr>
              <a:t>Title 38 USC 5301(a)(1) states:</a:t>
            </a:r>
            <a:endParaRPr lang="en-US" sz="2800" dirty="0">
              <a:ea typeface="Calibri" panose="020F0502020204030204" pitchFamily="34" charset="0"/>
              <a:cs typeface="Adobe Devanagari" panose="02040503050201020203" pitchFamily="18" charset="0"/>
            </a:endParaRPr>
          </a:p>
          <a:p>
            <a:pPr algn="just">
              <a:spcBef>
                <a:spcPts val="0"/>
              </a:spcBef>
            </a:pPr>
            <a:endParaRPr lang="en-GB" sz="2800" dirty="0">
              <a:ea typeface="Calibri" panose="020F0502020204030204" pitchFamily="34" charset="0"/>
              <a:cs typeface="Adobe Devanagari" panose="02040503050201020203" pitchFamily="18" charset="0"/>
            </a:endParaRPr>
          </a:p>
          <a:p>
            <a:pPr lvl="1" algn="l">
              <a:spcBef>
                <a:spcPts val="0"/>
              </a:spcBef>
            </a:pPr>
            <a:r>
              <a:rPr lang="en-GB" sz="2800" dirty="0">
                <a:ea typeface="Calibri" panose="020F0502020204030204" pitchFamily="34" charset="0"/>
                <a:cs typeface="Adobe Devanagari" panose="02040503050201020203" pitchFamily="18" charset="0"/>
              </a:rPr>
              <a:t>Payments of benefits due or to become due under any law administered by the Secretary [of Veterans Affairs] shall not be assignable except to the extent </a:t>
            </a:r>
            <a:r>
              <a:rPr lang="en-GB" sz="2800" b="1" i="1" dirty="0">
                <a:ea typeface="Calibri" panose="020F0502020204030204" pitchFamily="34" charset="0"/>
                <a:cs typeface="Adobe Devanagari" panose="02040503050201020203" pitchFamily="18" charset="0"/>
              </a:rPr>
              <a:t>specifically authorized by law</a:t>
            </a:r>
            <a:r>
              <a:rPr lang="en-GB" sz="2800" dirty="0">
                <a:ea typeface="Calibri" panose="020F0502020204030204" pitchFamily="34" charset="0"/>
                <a:cs typeface="Adobe Devanagari" panose="02040503050201020203" pitchFamily="18" charset="0"/>
              </a:rPr>
              <a:t>, and </a:t>
            </a:r>
            <a:r>
              <a:rPr lang="en-GB" sz="2800" b="1" i="1" dirty="0">
                <a:ea typeface="Calibri" panose="020F0502020204030204" pitchFamily="34" charset="0"/>
                <a:cs typeface="Adobe Devanagari" panose="02040503050201020203" pitchFamily="18" charset="0"/>
              </a:rPr>
              <a:t>such payments made to, or on account of, a beneficiary…shall not be liable to</a:t>
            </a:r>
            <a:r>
              <a:rPr lang="en-GB" sz="2800" b="1" dirty="0">
                <a:ea typeface="Calibri" panose="020F0502020204030204" pitchFamily="34" charset="0"/>
                <a:cs typeface="Adobe Devanagari" panose="02040503050201020203" pitchFamily="18" charset="0"/>
              </a:rPr>
              <a:t> attachment, levy, </a:t>
            </a:r>
            <a:r>
              <a:rPr lang="en-GB" sz="2800" b="1" i="1" dirty="0">
                <a:ea typeface="Calibri" panose="020F0502020204030204" pitchFamily="34" charset="0"/>
                <a:cs typeface="Adobe Devanagari" panose="02040503050201020203" pitchFamily="18" charset="0"/>
              </a:rPr>
              <a:t>or seizure by or under any legal or equitable process whatever</a:t>
            </a:r>
            <a:r>
              <a:rPr lang="en-GB" sz="2800" dirty="0">
                <a:ea typeface="Calibri" panose="020F0502020204030204" pitchFamily="34" charset="0"/>
                <a:cs typeface="Adobe Devanagari" panose="02040503050201020203" pitchFamily="18" charset="0"/>
              </a:rPr>
              <a:t>, either </a:t>
            </a:r>
            <a:r>
              <a:rPr lang="en-GB" sz="2800" i="1" dirty="0">
                <a:ea typeface="Calibri" panose="020F0502020204030204" pitchFamily="34" charset="0"/>
                <a:cs typeface="Adobe Devanagari" panose="02040503050201020203" pitchFamily="18" charset="0"/>
              </a:rPr>
              <a:t>before</a:t>
            </a:r>
            <a:r>
              <a:rPr lang="en-GB" sz="2800" dirty="0">
                <a:ea typeface="Calibri" panose="020F0502020204030204" pitchFamily="34" charset="0"/>
                <a:cs typeface="Adobe Devanagari" panose="02040503050201020203" pitchFamily="18" charset="0"/>
              </a:rPr>
              <a:t> or </a:t>
            </a:r>
            <a:r>
              <a:rPr lang="en-GB" sz="2800" i="1" dirty="0">
                <a:ea typeface="Calibri" panose="020F0502020204030204" pitchFamily="34" charset="0"/>
                <a:cs typeface="Adobe Devanagari" panose="02040503050201020203" pitchFamily="18" charset="0"/>
              </a:rPr>
              <a:t>after receipt</a:t>
            </a:r>
            <a:r>
              <a:rPr lang="en-GB" sz="2800" dirty="0">
                <a:ea typeface="Calibri" panose="020F0502020204030204" pitchFamily="34" charset="0"/>
                <a:cs typeface="Adobe Devanagari" panose="02040503050201020203" pitchFamily="18" charset="0"/>
              </a:rPr>
              <a:t> by the beneficiary….” (emphasis added).</a:t>
            </a:r>
            <a:endParaRPr lang="en-US" sz="2800" dirty="0">
              <a:effectLst/>
              <a:ea typeface="Calibri" panose="020F0502020204030204" pitchFamily="34" charset="0"/>
              <a:cs typeface="Adobe Devanagari" panose="02040503050201020203" pitchFamily="18" charset="0"/>
            </a:endParaRPr>
          </a:p>
        </p:txBody>
      </p:sp>
    </p:spTree>
    <p:extLst>
      <p:ext uri="{BB962C8B-B14F-4D97-AF65-F5344CB8AC3E}">
        <p14:creationId xmlns:p14="http://schemas.microsoft.com/office/powerpoint/2010/main" val="365394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970</TotalTime>
  <Words>10736</Words>
  <Application>Microsoft Office PowerPoint</Application>
  <PresentationFormat>Widescreen</PresentationFormat>
  <Paragraphs>824</Paragraphs>
  <Slides>119</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119</vt:i4>
      </vt:variant>
    </vt:vector>
  </HeadingPairs>
  <TitlesOfParts>
    <vt:vector size="127" baseType="lpstr">
      <vt:lpstr>Adobe Devanagari</vt:lpstr>
      <vt:lpstr>Arial</vt:lpstr>
      <vt:lpstr>Arial Narrow</vt:lpstr>
      <vt:lpstr>Calibri</vt:lpstr>
      <vt:lpstr>Calibri Light</vt:lpstr>
      <vt:lpstr>Times New Roman</vt:lpstr>
      <vt:lpstr>Verdana</vt:lpstr>
      <vt:lpstr>Office Theme</vt:lpstr>
      <vt:lpstr>                                                                </vt:lpstr>
      <vt:lpstr>GENE’S INTRODUCTION – p1</vt:lpstr>
      <vt:lpstr>GENE’S INTRODUCTION – p2</vt:lpstr>
      <vt:lpstr>GENE’S INTRODUCTION – p3</vt:lpstr>
      <vt:lpstr>GENE’S INTRODUCTION – p4</vt:lpstr>
      <vt:lpstr> OPERATION FIRING FOR EFFECT, INC. Gene D. Simes, President Presents Whistle Blowers Exposing   </vt:lpstr>
      <vt:lpstr>PowerPoint Presentation</vt:lpstr>
      <vt:lpstr>Manchester VA Medical Center Withholds Medical care to whistle Blower Veterans</vt:lpstr>
      <vt:lpstr>PowerPoint Presentation</vt:lpstr>
      <vt:lpstr>PowerPoint Presentation</vt:lpstr>
      <vt:lpstr>David Anthony Woody (3406) US Navy Chief Petty Officer (Ret.) </vt:lpstr>
      <vt:lpstr>David Anthony Woody (3406) US Navy Chief Petty Officer (Ret.) </vt:lpstr>
      <vt:lpstr>David Anthony Woody (3406) US Navy Chief Petty Officer (Ret.)</vt:lpstr>
      <vt:lpstr>David Anthony Woody (3406) US Navy Chief Petty Officer (Ret.)</vt:lpstr>
      <vt:lpstr>      VETERANS NEWS TODAY DISCOVERIES IDENTIFIED VIA FOIA AND INVESTIGATIONS INTO OPERATION OF VARIOUS VA FACILITIES</vt:lpstr>
      <vt:lpstr>ISSUES IDENTIFIED THROUGH INVESTIGATIVE REPORTING AS WELL AS INFO OBTAINED VIA FOIA</vt:lpstr>
      <vt:lpstr>PowerPoint Presentation</vt:lpstr>
      <vt:lpstr>LEASE ISSUES CONTINUED: </vt:lpstr>
      <vt:lpstr>LEASE ISSUES CONTINUED</vt:lpstr>
      <vt:lpstr>LEASE ISSUES CONTINUED</vt:lpstr>
      <vt:lpstr>ISSUES IDENTIFIED THROUGH INVESTIGATIVE REPORTING AS WELL AS INFO OBTAINED VIA FOIA</vt:lpstr>
      <vt:lpstr>LEASE ISSUES CONTINUED</vt:lpstr>
      <vt:lpstr>LEASE ISSUES CONTINUED</vt:lpstr>
      <vt:lpstr>LEASE ISSUES CONTINUED</vt:lpstr>
      <vt:lpstr>LEASE ISSUES CONTINUED</vt:lpstr>
      <vt:lpstr>LEASE ISSUES CONTINUED</vt:lpstr>
      <vt:lpstr>ISSUES IDENTIFIED THROUGH INVESTIGATIVE REPORTING AS WELL AS INFO OBTAINED VIA FOIA</vt:lpstr>
      <vt:lpstr> LEASE CONTINUED </vt:lpstr>
      <vt:lpstr>LEASES CONTINUED</vt:lpstr>
      <vt:lpstr>LEASES CONTINUED</vt:lpstr>
      <vt:lpstr>LEASES CONTINUED</vt:lpstr>
      <vt:lpstr>LEASES CONTINUED</vt:lpstr>
      <vt:lpstr>LEASES CONTINUED</vt:lpstr>
      <vt:lpstr>LEASES CONTINUED</vt:lpstr>
      <vt:lpstr>UNLAWFULL LEASES CONTINUED</vt:lpstr>
      <vt:lpstr>UNLAWFUL LEASES CONTINUED</vt:lpstr>
      <vt:lpstr>LEASE ISSUES CONTINUED</vt:lpstr>
      <vt:lpstr>LEASE ISSUES CONTINUED</vt:lpstr>
      <vt:lpstr>LEASE ISSUES CONTINUED</vt:lpstr>
      <vt:lpstr>LEASE ISSUES CONTINUED</vt:lpstr>
      <vt:lpstr>PROPOSED SOLUTIONS</vt:lpstr>
      <vt:lpstr>PROPOSED SOLUTIONS</vt:lpstr>
      <vt:lpstr>PROPOSED SOLUTIONS</vt:lpstr>
      <vt:lpstr>PROPOSED SOLUTIONS</vt:lpstr>
      <vt:lpstr>PROPOSED SOLUTIONS</vt:lpstr>
      <vt:lpstr>CLOSING STATEMENT</vt:lpstr>
      <vt:lpstr>PowerPoint Presentation</vt:lpstr>
      <vt:lpstr>PRESENTED BY FRANCISCO JUAREZ VAL-OR, USA WEST LOS ANGELES LEASING ACT Act 2016</vt:lpstr>
      <vt:lpstr>   The Willful and Intentional NEGLECT of the Government  To Preserve and Protect the “Crown Jewel” of America’s Moral Obligation “Care for those who have borne the battles” by acts that dismantled the 814 acre Pacific Branch Soldiers Home and Beachfront “beach-house” property</vt:lpstr>
      <vt:lpstr>                                        Dismantling Milestones of the                                                   Distant Past </vt:lpstr>
      <vt:lpstr>                               Not-too Distant Past &amp; the Present</vt:lpstr>
      <vt:lpstr>                           These are “land-grab” insults</vt:lpstr>
      <vt:lpstr>                           The Solution, Keep the Best                              for Veterans, as intended</vt:lpstr>
      <vt:lpstr>PowerPoint Presentation</vt:lpstr>
      <vt:lpstr> </vt:lpstr>
      <vt:lpstr>Protecting Veterans Benefits and Compensation</vt:lpstr>
      <vt:lpstr>Introduction</vt:lpstr>
      <vt:lpstr>Introduction </vt:lpstr>
      <vt:lpstr>The Problem    </vt:lpstr>
      <vt:lpstr>An Existential Threat to Veterans Benefits </vt:lpstr>
      <vt:lpstr>An Existential Threat to Veterans’ Benefits</vt:lpstr>
      <vt:lpstr>An Existential Threat to Veterans’ Benefits</vt:lpstr>
      <vt:lpstr>An Existential Threat to Veterans’ Benefits</vt:lpstr>
      <vt:lpstr>An Existential Threat to Veterans’ Benefits</vt:lpstr>
      <vt:lpstr>An Existential Threat to Veterans’ Benefits</vt:lpstr>
      <vt:lpstr>An Existential Threat to Veterans’ Benefits</vt:lpstr>
      <vt:lpstr>An Existential Threat to Veterans’ Benefits</vt:lpstr>
      <vt:lpstr>An Existential Threat to Veterans’ Benefits</vt:lpstr>
      <vt:lpstr>An Existential Threat to Veterans’ Benefits</vt:lpstr>
      <vt:lpstr>The Legal Odyssey</vt:lpstr>
      <vt:lpstr>An Existential Threat to Veterans’ Benefits</vt:lpstr>
      <vt:lpstr>The Legal Odyssey </vt:lpstr>
      <vt:lpstr>Howell v. Howell </vt:lpstr>
      <vt:lpstr>Howell v. Howell </vt:lpstr>
      <vt:lpstr> Howell v. Howell </vt:lpstr>
      <vt:lpstr>               Ongoing Efforts – Monitor State Courts Application of Howell Going Forward </vt:lpstr>
      <vt:lpstr>Ongoing Efforts </vt:lpstr>
      <vt:lpstr>Ongoing Efforts </vt:lpstr>
      <vt:lpstr>Ongoing Efforts </vt:lpstr>
      <vt:lpstr>Ongoing Efforts </vt:lpstr>
      <vt:lpstr>Ongoing Efforts </vt:lpstr>
      <vt:lpstr>Berberich v. Mattson </vt:lpstr>
      <vt:lpstr>Foster v. Foster </vt:lpstr>
      <vt:lpstr>Lesh v. Lesh</vt:lpstr>
      <vt:lpstr>Ongoing Efforts </vt:lpstr>
      <vt:lpstr>The Next Battle </vt:lpstr>
      <vt:lpstr>The Next Battle </vt:lpstr>
      <vt:lpstr>The Next Battle </vt:lpstr>
      <vt:lpstr>The Path Forward </vt:lpstr>
      <vt:lpstr>The Legal Argument </vt:lpstr>
      <vt:lpstr>The Legal Argument </vt:lpstr>
      <vt:lpstr>Summary of Arguments </vt:lpstr>
      <vt:lpstr>Summary of Arguments </vt:lpstr>
      <vt:lpstr>Summary of Arguments </vt:lpstr>
      <vt:lpstr>Summary of Arguments </vt:lpstr>
      <vt:lpstr>Summary of Arguments </vt:lpstr>
      <vt:lpstr>Summary of Arguments </vt:lpstr>
      <vt:lpstr>38 USC § 5301 </vt:lpstr>
      <vt:lpstr>38 USC § 5301 </vt:lpstr>
      <vt:lpstr>38 USC § 5301 </vt:lpstr>
      <vt:lpstr>38 USC § 5301 </vt:lpstr>
      <vt:lpstr>Conclusion</vt:lpstr>
      <vt:lpstr>Conclusion</vt:lpstr>
      <vt:lpstr>Conclusion</vt:lpstr>
      <vt:lpstr>Conclusion</vt:lpstr>
      <vt:lpstr>Parting Shots</vt:lpstr>
      <vt:lpstr>Fire for Effect</vt:lpstr>
      <vt:lpstr>Fire for Effect</vt:lpstr>
      <vt:lpstr>Fire for Effect</vt:lpstr>
      <vt:lpstr>Fire for Effect</vt:lpstr>
      <vt:lpstr>Fire for Effect</vt:lpstr>
      <vt:lpstr>Fire for Effect</vt:lpstr>
      <vt:lpstr>Fire for Effect</vt:lpstr>
      <vt:lpstr>                           The Solution, Keep the Best                              for Veterans, as intended</vt:lpstr>
      <vt:lpstr>PowerPoint Presentation</vt:lpstr>
      <vt:lpstr>BARBARA WRIGHT Missing Records-Broken Promises </vt:lpstr>
      <vt:lpstr>Missing Records-Broken Promises </vt:lpstr>
      <vt:lpstr>Missing Records-Broken Promises </vt:lpstr>
      <vt:lpstr>    OPERATION FIRING FOR EFFECT, INC Gene D. Simes, President Presents Whistle Blowers Exposing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VETERANS NEWS TODAY DISCOVERIES IDENTIFIED VIA FOIA AND INVESTIGATIONS INTO OPERATION OF VARIOUS VA FACILITIES</dc:title>
  <dc:creator>User</dc:creator>
  <cp:lastModifiedBy>alexa castle</cp:lastModifiedBy>
  <cp:revision>60</cp:revision>
  <dcterms:created xsi:type="dcterms:W3CDTF">2017-11-21T15:21:00Z</dcterms:created>
  <dcterms:modified xsi:type="dcterms:W3CDTF">2021-03-09T18:33:21Z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1033-10.1.0.5785</vt:lpwstr>
  </property>
</Properties>
</file>